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modernComment_100_B0B63579.xml" ContentType="application/vnd.ms-powerpoint.comments+xml"/>
  <Override PartName="/ppt/comments/modernComment_104_3A124420.xml" ContentType="application/vnd.ms-powerpoint.comments+xml"/>
  <Override PartName="/ppt/comments/modernComment_102_3DAD9AC9.xml" ContentType="application/vnd.ms-powerpoint.comments+xml"/>
  <Override PartName="/ppt/comments/modernComment_105_FD6768ED.xml" ContentType="application/vnd.ms-powerpoint.comments+xml"/>
  <Override PartName="/ppt/comments/modernComment_119_3AD38CF4.xml" ContentType="application/vnd.ms-powerpoint.comments+xml"/>
  <Override PartName="/ppt/comments/modernComment_107_2958D8A7.xml" ContentType="application/vnd.ms-powerpoint.comments+xml"/>
  <Override PartName="/ppt/comments/modernComment_11A_5950CD11.xml" ContentType="application/vnd.ms-powerpoint.comments+xml"/>
  <Override PartName="/ppt/comments/modernComment_106_15ACDEBB.xml" ContentType="application/vnd.ms-powerpoint.comments+xml"/>
  <Override PartName="/ppt/comments/modernComment_109_88D3732C.xml" ContentType="application/vnd.ms-powerpoint.comments+xml"/>
  <Override PartName="/ppt/comments/modernComment_10A_F266EE9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Lst>
  <p:notesMasterIdLst>
    <p:notesMasterId r:id="rId23"/>
  </p:notesMasterIdLst>
  <p:sldIdLst>
    <p:sldId id="256" r:id="rId2"/>
    <p:sldId id="278" r:id="rId3"/>
    <p:sldId id="260" r:id="rId4"/>
    <p:sldId id="279" r:id="rId5"/>
    <p:sldId id="258" r:id="rId6"/>
    <p:sldId id="261" r:id="rId7"/>
    <p:sldId id="281" r:id="rId8"/>
    <p:sldId id="263" r:id="rId9"/>
    <p:sldId id="282" r:id="rId10"/>
    <p:sldId id="262" r:id="rId11"/>
    <p:sldId id="267" r:id="rId12"/>
    <p:sldId id="268" r:id="rId13"/>
    <p:sldId id="270" r:id="rId14"/>
    <p:sldId id="271" r:id="rId15"/>
    <p:sldId id="265" r:id="rId16"/>
    <p:sldId id="277" r:id="rId17"/>
    <p:sldId id="276" r:id="rId18"/>
    <p:sldId id="266" r:id="rId19"/>
    <p:sldId id="273" r:id="rId20"/>
    <p:sldId id="275" r:id="rId21"/>
    <p:sldId id="28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F09476-8959-C5C9-B3D0-77EAFD12C125}" name="Axel Viellepeau" initials="AV" userId="24f28d2620fe4f8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78" autoAdjust="0"/>
  </p:normalViewPr>
  <p:slideViewPr>
    <p:cSldViewPr snapToGrid="0">
      <p:cViewPr varScale="1">
        <p:scale>
          <a:sx n="80" d="100"/>
          <a:sy n="80" d="100"/>
        </p:scale>
        <p:origin x="896"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modernComment_100_B0B63579.xml><?xml version="1.0" encoding="utf-8"?>
<p188:cmLst xmlns:a="http://schemas.openxmlformats.org/drawingml/2006/main" xmlns:r="http://schemas.openxmlformats.org/officeDocument/2006/relationships" xmlns:p188="http://schemas.microsoft.com/office/powerpoint/2018/8/main">
  <p188:cm id="{3A5D1957-B4AE-4821-8F36-93BF1A677BE7}" authorId="{51F09476-8959-C5C9-B3D0-77EAFD12C125}" created="2024-12-18T17:42:25.315">
    <pc:sldMkLst xmlns:pc="http://schemas.microsoft.com/office/powerpoint/2013/main/command">
      <pc:docMk/>
      <pc:sldMk cId="2964731257" sldId="256"/>
    </pc:sldMkLst>
    <p188:txBody>
      <a:bodyPr/>
      <a:lstStyle/>
      <a:p>
        <a:r>
          <a:rPr lang="fr-FR"/>
          <a:t>Quand on me parle de transition, la première chose qui me vient à l’esprit, et je pense ne pas être le seul, est la transition écologique et énergétique.  Ayant travaillée quelque mois dans le bâtiment, j’ai vue a quelle point cette transition impliquai le secteur. Je me suis alors penché sur isolations thermiques innovantes, et alors découvert l’incorporation de matériaux a changement de phase dans l’isolation thermique d’un bâtiments. C’est alors tout naturellement que j’ai décidé d’étudié cette solution d’isolation, et de vous la présenté.</a:t>
        </a:r>
      </a:p>
    </p188:txBody>
  </p188:cm>
</p188:cmLst>
</file>

<file path=ppt/comments/modernComment_102_3DAD9AC9.xml><?xml version="1.0" encoding="utf-8"?>
<p188:cmLst xmlns:a="http://schemas.openxmlformats.org/drawingml/2006/main" xmlns:r="http://schemas.openxmlformats.org/officeDocument/2006/relationships" xmlns:p188="http://schemas.microsoft.com/office/powerpoint/2018/8/main">
  <p188:cm id="{7F480E45-FCE5-443F-973E-4BA12B07CDBA}" authorId="{51F09476-8959-C5C9-B3D0-77EAFD12C125}" created="2024-12-18T17:48:40.749">
    <pc:sldMkLst xmlns:pc="http://schemas.microsoft.com/office/powerpoint/2013/main/command">
      <pc:docMk/>
      <pc:sldMk cId="1034787529" sldId="258"/>
    </pc:sldMkLst>
    <p188:txBody>
      <a:bodyPr/>
      <a:lstStyle/>
      <a:p>
        <a:r>
          <a:rPr lang="fr-FR"/>
          <a:t>Et pour ce faire, je vais commencé par un présentation générale de de l’isolation par MCP(matériaux a changement de phase) tout mettant en contexte cette solution, puis je vais me pencher sur une étude physique des MCP en passant par l’équation de la diffusion thermique dans notre cas d’étude avec sa résolution numérique, et enfin j’aborde une approche expérimental de la cette technologie.</a:t>
        </a:r>
      </a:p>
    </p188:txBody>
  </p188:cm>
</p188:cmLst>
</file>

<file path=ppt/comments/modernComment_104_3A124420.xml><?xml version="1.0" encoding="utf-8"?>
<p188:cmLst xmlns:a="http://schemas.openxmlformats.org/drawingml/2006/main" xmlns:r="http://schemas.openxmlformats.org/officeDocument/2006/relationships" xmlns:p188="http://schemas.microsoft.com/office/powerpoint/2018/8/main">
  <p188:cm id="{3A8C6295-B5E9-45F5-AA05-11A710126C7D}" authorId="{51F09476-8959-C5C9-B3D0-77EAFD12C125}" created="2024-12-18T17:26:29.816">
    <pc:sldMkLst xmlns:pc="http://schemas.microsoft.com/office/powerpoint/2013/main/command">
      <pc:docMk/>
      <pc:sldMk cId="974275616" sldId="260"/>
    </pc:sldMkLst>
    <p188:txBody>
      <a:bodyPr/>
      <a:lstStyle/>
      <a:p>
        <a:r>
          <a:rPr lang="fr-FR"/>
          <a:t>C’est dans ce contexte que la problématique se pose : Comment améliorer le confort thermique d’un bâtiment grâce aux matériaux à changement de phase ?
Avant toute étude approfondie, il me semble de faire un présentation général de cette technologie.</a:t>
        </a:r>
      </a:p>
    </p188:txBody>
  </p188:cm>
</p188:cmLst>
</file>

<file path=ppt/comments/modernComment_105_FD6768ED.xml><?xml version="1.0" encoding="utf-8"?>
<p188:cmLst xmlns:a="http://schemas.openxmlformats.org/drawingml/2006/main" xmlns:r="http://schemas.openxmlformats.org/officeDocument/2006/relationships" xmlns:p188="http://schemas.microsoft.com/office/powerpoint/2018/8/main">
  <p188:cm id="{299BB501-4D3E-49D2-9730-D67778A4BA6E}" authorId="{51F09476-8959-C5C9-B3D0-77EAFD12C125}" created="2024-12-18T19:12:27.160">
    <pc:sldMkLst xmlns:pc="http://schemas.microsoft.com/office/powerpoint/2013/main/command">
      <pc:docMk/>
      <pc:sldMk cId="4251412717" sldId="261"/>
    </pc:sldMkLst>
    <p188:txBody>
      <a:bodyPr/>
      <a:lstStyle/>
      <a:p>
        <a:r>
          <a:rPr lang="fr-FR"/>
          <a:t>Avant tout, il me semble nécessaire de réaliser une présentation général de ce type d’isolation. Comme son nom l’indique, l’isolation par matériaux à changement de phase implique des matériaux qui change de phase. Et cela apporte plusieurs avantage par rapport à une isolation classique. En effet, cette isolant stocke de l’énergie par chaleur sensible (simple augmentation de la température de l’isolant, tout comme un isolant classique), mais aussi, grace au changement de phase du matériaux, par chaleur  latente. Le changement de phase d’un matériaux implique le stockage(fusion), ou la diffusion(solidification) d’une importante quantité d’énergie sans changement de température du matériaux en lui-même. C’est sur ce phénomène que se base l’isolation par MCP. On incorpore dans l’isolation une matière qui possède un point de fusion bas(20/25°) et qui, lors des piques de chaleurs de la journée, va passer d’un état solide à liquide (fusionne) en absorbant l’énergie thermique de la pièce, une énergie qui va ensuite être rediffuser, dans le processus de solidification lors des basses températures nocturne pour éviter la chute trop importante de température dans la pièce. Cette isolation augmente donc l’inertie d’un bâtiment, puisque qu’elle permet d’augmenter le déphasage thermique, càd le retard des pics de température, et l’amortissement thermique, donc la lissage de la courbe de variation de température.</a:t>
        </a:r>
      </a:p>
    </p188:txBody>
  </p188:cm>
</p188:cmLst>
</file>

<file path=ppt/comments/modernComment_106_15ACDEBB.xml><?xml version="1.0" encoding="utf-8"?>
<p188:cmLst xmlns:a="http://schemas.openxmlformats.org/drawingml/2006/main" xmlns:r="http://schemas.openxmlformats.org/officeDocument/2006/relationships" xmlns:p188="http://schemas.microsoft.com/office/powerpoint/2018/8/main">
  <p188:cm id="{3CE4470F-E015-4D3E-AC85-F44581813DEB}" authorId="{51F09476-8959-C5C9-B3D0-77EAFD12C125}" created="2024-12-18T19:57:34.180">
    <pc:sldMkLst xmlns:pc="http://schemas.microsoft.com/office/powerpoint/2013/main/command">
      <pc:docMk/>
      <pc:sldMk cId="363650747" sldId="262"/>
    </pc:sldMkLst>
    <p188:txBody>
      <a:bodyPr/>
      <a:lstStyle/>
      <a:p>
        <a:r>
          <a:rPr lang="fr-FR"/>
          <a:t>Maintenant que le fonctionnement global de cette isolation a été expliquée, on va se pencher sur une étude physique de l’isolant. Tou l’enjeu dans un premier temps est d’établir l’équation de diffusion thermique dans le MCP. On utilise alors l’équation de conservation de l’énergie, comme pour l’étude de la diffusion thermique classique d’un mur, on divise le mur en volume mésoscopique et on fait l’hypothèse que la température dépend uniquement du temps et de la profondeur dans le mur, mais ici, dans l’expression de l’enthalpie. Sauf que ici, il va aussi falloir prendre en compte le changement de phase dans l’expression de l’enthalpie du volume mésoscopique. Il s’agit du terme rajouté ( masse volumique, enthalpie de fusion, fraction massique de matière fondue dans le volume mésoscopique). Pour le volume mésoscopique, on va alors utilisé la formule de fraction massique affiché juste ici. Dès lors, on peut voir qu’il va falloir déterminer certaine caractéristiques de notre MCP, telle que la température de fusion.</a:t>
        </a:r>
      </a:p>
    </p188:txBody>
  </p188:cm>
</p188:cmLst>
</file>

<file path=ppt/comments/modernComment_107_2958D8A7.xml><?xml version="1.0" encoding="utf-8"?>
<p188:cmLst xmlns:a="http://schemas.openxmlformats.org/drawingml/2006/main" xmlns:r="http://schemas.openxmlformats.org/officeDocument/2006/relationships" xmlns:p188="http://schemas.microsoft.com/office/powerpoint/2018/8/main">
  <p188:cm id="{88E35119-8069-4E55-A721-7B8BBB6BFCE3}" authorId="{51F09476-8959-C5C9-B3D0-77EAFD12C125}" created="2024-12-18T20:24:32.847">
    <pc:sldMkLst xmlns:pc="http://schemas.microsoft.com/office/powerpoint/2013/main/command">
      <pc:docMk/>
      <pc:sldMk cId="693688487" sldId="263"/>
    </pc:sldMkLst>
    <p188:txBody>
      <a:bodyPr/>
      <a:lstStyle/>
      <a:p>
        <a:r>
          <a:rPr lang="fr-FR"/>
          <a:t>Dans l’étude, on va utiliser la paraffine comme MCP, point de fusion accessible, mais aussi car c’est un MCP qui n’est pas toxique, et qui est donc manipulable sans danger sur laquelle on pourra travailler sans risque, mais aussi pour son caractère facile à trouver, puisque ce n’est rien d’autre que de la bougie. Donc j’ai commencé par faire fondre un échantillon de paraffine, puis j’ai suivit sa solidification en traçant la température de l’échantillon en fonction du temps. La solidification est visible par la présence d’un palier de température. On peut alors exploiter le graphique obtenu pour extraire la température de fusion et de debut et fin de fusion, et donc de delta Tf.</a:t>
        </a:r>
      </a:p>
    </p188:txBody>
  </p188:cm>
</p188:cmLst>
</file>

<file path=ppt/comments/modernComment_109_88D3732C.xml><?xml version="1.0" encoding="utf-8"?>
<p188:cmLst xmlns:a="http://schemas.openxmlformats.org/drawingml/2006/main" xmlns:r="http://schemas.openxmlformats.org/officeDocument/2006/relationships" xmlns:p188="http://schemas.microsoft.com/office/powerpoint/2018/8/main">
  <p188:cm id="{B10479B5-D873-4D9B-9E9D-82572BA10158}" authorId="{51F09476-8959-C5C9-B3D0-77EAFD12C125}" created="2024-12-18T20:39:07.240">
    <pc:sldMkLst xmlns:pc="http://schemas.microsoft.com/office/powerpoint/2013/main/command">
      <pc:docMk/>
      <pc:sldMk cId="2295558956" sldId="265"/>
    </pc:sldMkLst>
    <p188:txBody>
      <a:bodyPr/>
      <a:lstStyle/>
      <a:p>
        <a:r>
          <a:rPr lang="fr-FR"/>
          <a:t>En ce qui concerne l’étude expérimental, j’ai modélisé une petite pièce avec une double parois qui va permettre de mettre de l’isolant entre autour de la pièce intérieur. Avec un capteur de température, je vais suivre la variation de température dans chacune boite, avec isolant classique, une avec MCP, soumis à une variation en échelon de la température extérieur pour mettre en évidence l’augmentation de l’inertie thermique avec le MCP. On va ensuite confronté les résultats expérimentaux à ce de la simulation numérique. Autre piste, ajouter l’influence de l’aération journalière, ou encore l’énergie reçus par rayonnement du soleil.</a:t>
        </a:r>
      </a:p>
    </p188:txBody>
  </p188:cm>
</p188:cmLst>
</file>

<file path=ppt/comments/modernComment_10A_F266EE9C.xml><?xml version="1.0" encoding="utf-8"?>
<p188:cmLst xmlns:a="http://schemas.openxmlformats.org/drawingml/2006/main" xmlns:r="http://schemas.openxmlformats.org/officeDocument/2006/relationships" xmlns:p188="http://schemas.microsoft.com/office/powerpoint/2018/8/main">
  <p188:cm id="{E05CCDDD-11D9-42A5-A3A2-907CD673EA5F}" authorId="{51F09476-8959-C5C9-B3D0-77EAFD12C125}" created="2024-12-18T20:39:59.790">
    <pc:sldMkLst xmlns:pc="http://schemas.microsoft.com/office/powerpoint/2013/main/command">
      <pc:docMk/>
      <pc:sldMk cId="4066832028" sldId="266"/>
    </pc:sldMkLst>
    <p188:txBody>
      <a:bodyPr/>
      <a:lstStyle/>
      <a:p>
        <a:r>
          <a:rPr lang="fr-FR"/>
          <a:t>Donc on peut voir ici la maquette de la pièce avec la double paroi et le code pour relever la température avec la carte arduino.</a:t>
        </a:r>
      </a:p>
    </p188:txBody>
  </p188:cm>
</p188:cmLst>
</file>

<file path=ppt/comments/modernComment_119_3AD38CF4.xml><?xml version="1.0" encoding="utf-8"?>
<p188:cmLst xmlns:a="http://schemas.openxmlformats.org/drawingml/2006/main" xmlns:r="http://schemas.openxmlformats.org/officeDocument/2006/relationships" xmlns:p188="http://schemas.microsoft.com/office/powerpoint/2018/8/main">
  <p188:cm id="{F3403F04-37CF-4FB3-A284-37B5CE147841}" authorId="{51F09476-8959-C5C9-B3D0-77EAFD12C125}" created="2024-12-18T19:12:27.160">
    <pc:sldMkLst xmlns:pc="http://schemas.microsoft.com/office/powerpoint/2013/main/command">
      <pc:docMk/>
      <pc:sldMk cId="4251412717" sldId="261"/>
    </pc:sldMkLst>
    <p188:txBody>
      <a:bodyPr/>
      <a:lstStyle/>
      <a:p>
        <a:r>
          <a:rPr lang="fr-FR"/>
          <a:t>Avant tout, il me semble nécessaire de réaliser une présentation général de ce type d’isolation. Comme son nom l’indique, l’isolation par matériaux à changement de phase implique des matériaux qui change de phase. Et cela apporte plusieurs avantage par rapport à une isolation classique. En effet, cette isolant stocke de l’énergie par chaleur sensible (simple augmentation de la température de l’isolant, tout comme un isolant classique), mais aussi, grace au changement de phase du matériaux, par chaleur  latente. Le changement de phase d’un matériaux implique le stockage(fusion), ou la diffusion(solidification) d’une importante quantité d’énergie sans changement de température du matériaux en lui-même. C’est sur ce phénomène que se base l’isolation par MCP. On incorpore dans l’isolation une matière qui possède un point de fusion bas(20/25°) et qui, lors des piques de chaleurs de la journée, va passer d’un état solide à liquide (fusionne) en absorbant l’énergie thermique de la pièce, une énergie qui va ensuite être rediffuser, dans le processus de solidification lors des basses températures nocturne pour éviter la chute trop importante de température dans la pièce. Cette isolation augmente donc l’inertie d’un bâtiment, puisque qu’elle permet d’augmenter le déphasage thermique, càd le retard des pics de température, et l’amortissement thermique, donc la lissage de la courbe de variation de température.</a:t>
        </a:r>
      </a:p>
    </p188:txBody>
  </p188:cm>
</p188:cmLst>
</file>

<file path=ppt/comments/modernComment_11A_5950CD11.xml><?xml version="1.0" encoding="utf-8"?>
<p188:cmLst xmlns:a="http://schemas.openxmlformats.org/drawingml/2006/main" xmlns:r="http://schemas.openxmlformats.org/officeDocument/2006/relationships" xmlns:p188="http://schemas.microsoft.com/office/powerpoint/2018/8/main">
  <p188:cm id="{5BBBB57F-1150-4D2A-BDBE-15E92E8AD027}" authorId="{51F09476-8959-C5C9-B3D0-77EAFD12C125}" created="2024-12-18T20:24:32.847">
    <pc:sldMkLst xmlns:pc="http://schemas.microsoft.com/office/powerpoint/2013/main/command">
      <pc:docMk/>
      <pc:sldMk cId="693688487" sldId="263"/>
    </pc:sldMkLst>
    <p188:txBody>
      <a:bodyPr/>
      <a:lstStyle/>
      <a:p>
        <a:r>
          <a:rPr lang="fr-FR"/>
          <a:t>Dans l’étude, on va utiliser la paraffine comme MCP, point de fusion accessible, mais aussi car c’est un MCP qui n’est pas toxique, et qui est donc manipulable sans danger sur laquelle on pourra travailler sans risque, mais aussi pour son caractère facile à trouver, puisque ce n’est rien d’autre que de la bougie. Donc j’ai commencé par faire fondre un échantillon de paraffine, puis j’ai suivit sa solidification en traçant la température de l’échantillon en fonction du temps. La solidification est visible par la présence d’un palier de température. On peut alors exploiter le graphique obtenu pour extraire la température de fusion et de debut et fin de fusion, et donc de delta Tf.</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BE714-57D2-4946-A977-BB5F9937FEB2}" type="datetimeFigureOut">
              <a:rPr lang="fr-FR" smtClean="0"/>
              <a:t>30/03/2025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8087D-91BA-41F9-A8BF-1C73692F2F16}" type="slidenum">
              <a:rPr lang="fr-FR" smtClean="0"/>
              <a:t>‹N°›</a:t>
            </a:fld>
            <a:endParaRPr lang="fr-FR"/>
          </a:p>
        </p:txBody>
      </p:sp>
    </p:spTree>
    <p:extLst>
      <p:ext uri="{BB962C8B-B14F-4D97-AF65-F5344CB8AC3E}">
        <p14:creationId xmlns:p14="http://schemas.microsoft.com/office/powerpoint/2010/main" val="224083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7937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3/30/2025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6185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3/30/2025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0340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3/30/2025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5340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3/30/2025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70120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3/30/2025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85073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3/30/2025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5086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18709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55250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
        <p:nvSpPr>
          <p:cNvPr id="8" name="Espace réservé du texte 7">
            <a:extLst>
              <a:ext uri="{FF2B5EF4-FFF2-40B4-BE49-F238E27FC236}">
                <a16:creationId xmlns:a16="http://schemas.microsoft.com/office/drawing/2014/main" id="{76F200B1-69A2-D021-143A-8D2B61AFD635}"/>
              </a:ext>
            </a:extLst>
          </p:cNvPr>
          <p:cNvSpPr>
            <a:spLocks noGrp="1"/>
          </p:cNvSpPr>
          <p:nvPr>
            <p:ph type="body" sz="quarter" idx="13" hasCustomPrompt="1"/>
          </p:nvPr>
        </p:nvSpPr>
        <p:spPr>
          <a:xfrm>
            <a:off x="0" y="1"/>
            <a:ext cx="9144000" cy="457201"/>
          </a:xfrm>
          <a:solidFill>
            <a:schemeClr val="bg2"/>
          </a:solidFill>
        </p:spPr>
        <p:txBody>
          <a:bodyPr/>
          <a:lstStyle>
            <a:lvl1pPr marL="27675" indent="0">
              <a:buNone/>
              <a:defRPr/>
            </a:lvl1pPr>
          </a:lstStyle>
          <a:p>
            <a:pPr lvl="0"/>
            <a:r>
              <a:rPr lang="fr-FR" dirty="0"/>
              <a:t>Partie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Espace réservé du texte 8">
            <a:extLst>
              <a:ext uri="{FF2B5EF4-FFF2-40B4-BE49-F238E27FC236}">
                <a16:creationId xmlns:a16="http://schemas.microsoft.com/office/drawing/2014/main" id="{68CC5D38-C12D-556E-5CA2-9A9B5A6C7540}"/>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969763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8315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347" y="1732449"/>
            <a:ext cx="3795373"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Titre 8">
            <a:extLst>
              <a:ext uri="{FF2B5EF4-FFF2-40B4-BE49-F238E27FC236}">
                <a16:creationId xmlns:a16="http://schemas.microsoft.com/office/drawing/2014/main" id="{7E07B602-4B5A-9DB2-6ACB-B6BA65826967}"/>
              </a:ext>
            </a:extLst>
          </p:cNvPr>
          <p:cNvSpPr>
            <a:spLocks noGrp="1"/>
          </p:cNvSpPr>
          <p:nvPr>
            <p:ph type="title"/>
          </p:nvPr>
        </p:nvSpPr>
        <p:spPr/>
        <p:txBody>
          <a:bodyPr/>
          <a:lstStyle/>
          <a:p>
            <a:r>
              <a:rPr lang="fr-FR"/>
              <a:t>Modifiez le style du titre</a:t>
            </a:r>
          </a:p>
        </p:txBody>
      </p:sp>
      <p:sp>
        <p:nvSpPr>
          <p:cNvPr id="12" name="Espace réservé du texte 8">
            <a:extLst>
              <a:ext uri="{FF2B5EF4-FFF2-40B4-BE49-F238E27FC236}">
                <a16:creationId xmlns:a16="http://schemas.microsoft.com/office/drawing/2014/main" id="{44A6513C-85C1-77A7-FC0A-E8E350E7176E}"/>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76178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‹N°›</a:t>
            </a:fld>
            <a:endParaRPr lang="en-US" dirty="0"/>
          </a:p>
        </p:txBody>
      </p:sp>
      <p:sp>
        <p:nvSpPr>
          <p:cNvPr id="12" name="Espace réservé du texte 8">
            <a:extLst>
              <a:ext uri="{FF2B5EF4-FFF2-40B4-BE49-F238E27FC236}">
                <a16:creationId xmlns:a16="http://schemas.microsoft.com/office/drawing/2014/main" id="{DBE4B0AB-8C9D-1FFD-B9B6-79DC471BF7E6}"/>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1477291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02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3619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77044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smtClean="0"/>
              <a:pPr/>
              <a:t>3/30/2025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3340815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smtClean="0"/>
              <a:pPr/>
              <a:t>3/30/2025</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543163133"/>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42"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18/10/relationships/comments" Target="../comments/modernComment_100_B0B63579.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06_15ACDEBB.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9_88D3732C.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0A_F266EE9C.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4_3A1244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2_3DAD9AC9.xml"/><Relationship Id="rId1" Type="http://schemas.openxmlformats.org/officeDocument/2006/relationships/slideLayout" Target="../slideLayouts/slideLayout14.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5_FD6768ED.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19_3AD38CF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07_2958D8A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microsoft.com/office/2018/10/relationships/comments" Target="../comments/modernComment_11A_5950CD1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antier construction">
            <a:extLst>
              <a:ext uri="{FF2B5EF4-FFF2-40B4-BE49-F238E27FC236}">
                <a16:creationId xmlns:a16="http://schemas.microsoft.com/office/drawing/2014/main" id="{FE811B85-1B41-4CF0-2899-082878B62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31" r="21666"/>
          <a:stretch/>
        </p:blipFill>
        <p:spPr bwMode="auto">
          <a:xfrm>
            <a:off x="3481844" y="-1"/>
            <a:ext cx="56861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01DA6460-A519-EB5A-3D6E-E2A703C9253D}"/>
              </a:ext>
            </a:extLst>
          </p:cNvPr>
          <p:cNvSpPr>
            <a:spLocks noGrp="1"/>
          </p:cNvSpPr>
          <p:nvPr>
            <p:ph type="ctrTitle"/>
          </p:nvPr>
        </p:nvSpPr>
        <p:spPr>
          <a:xfrm>
            <a:off x="-72316" y="2057399"/>
            <a:ext cx="3554160" cy="1371601"/>
          </a:xfrm>
        </p:spPr>
        <p:txBody>
          <a:bodyPr>
            <a:noAutofit/>
          </a:bodyPr>
          <a:lstStyle/>
          <a:p>
            <a:r>
              <a:rPr lang="fr-FR" sz="2800" dirty="0"/>
              <a:t>Incorporation des matériaux à changement de phase dans l’isolation thermique d’un bâtiment</a:t>
            </a:r>
          </a:p>
        </p:txBody>
      </p:sp>
      <p:sp>
        <p:nvSpPr>
          <p:cNvPr id="3" name="Sous-titre 2">
            <a:extLst>
              <a:ext uri="{FF2B5EF4-FFF2-40B4-BE49-F238E27FC236}">
                <a16:creationId xmlns:a16="http://schemas.microsoft.com/office/drawing/2014/main" id="{6FFDC71D-28BE-44ED-74F7-D10460CCC9BB}"/>
              </a:ext>
            </a:extLst>
          </p:cNvPr>
          <p:cNvSpPr>
            <a:spLocks noGrp="1"/>
          </p:cNvSpPr>
          <p:nvPr>
            <p:ph type="subTitle" idx="1"/>
          </p:nvPr>
        </p:nvSpPr>
        <p:spPr>
          <a:xfrm>
            <a:off x="417613" y="4222277"/>
            <a:ext cx="2574303" cy="787400"/>
          </a:xfrm>
        </p:spPr>
        <p:txBody>
          <a:bodyPr>
            <a:normAutofit/>
          </a:bodyPr>
          <a:lstStyle/>
          <a:p>
            <a:r>
              <a:rPr lang="fr-FR" dirty="0"/>
              <a:t>VIELLEPEAU Axel TIPE 2025</a:t>
            </a:r>
          </a:p>
        </p:txBody>
      </p:sp>
      <p:cxnSp>
        <p:nvCxnSpPr>
          <p:cNvPr id="5" name="Connecteur droit 4">
            <a:extLst>
              <a:ext uri="{FF2B5EF4-FFF2-40B4-BE49-F238E27FC236}">
                <a16:creationId xmlns:a16="http://schemas.microsoft.com/office/drawing/2014/main" id="{406A8B59-C363-A9AE-2966-FCDE372765BE}"/>
              </a:ext>
            </a:extLst>
          </p:cNvPr>
          <p:cNvCxnSpPr>
            <a:cxnSpLocks/>
          </p:cNvCxnSpPr>
          <p:nvPr/>
        </p:nvCxnSpPr>
        <p:spPr>
          <a:xfrm>
            <a:off x="1347034" y="3724712"/>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731257"/>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4FEB8-B8B8-CCE1-7B4A-A6547B1FFF56}"/>
              </a:ext>
            </a:extLst>
          </p:cNvPr>
          <p:cNvSpPr>
            <a:spLocks noGrp="1"/>
          </p:cNvSpPr>
          <p:nvPr>
            <p:ph type="title"/>
          </p:nvPr>
        </p:nvSpPr>
        <p:spPr>
          <a:xfrm>
            <a:off x="622836" y="504294"/>
            <a:ext cx="7765322" cy="970450"/>
          </a:xfrm>
        </p:spPr>
        <p:txBody>
          <a:bodyPr/>
          <a:lstStyle/>
          <a:p>
            <a:r>
              <a:rPr lang="fr-FR" dirty="0"/>
              <a:t>Mise en équation</a:t>
            </a:r>
          </a:p>
        </p:txBody>
      </p:sp>
      <p:sp>
        <p:nvSpPr>
          <p:cNvPr id="5" name="Espace réservé du texte 8">
            <a:extLst>
              <a:ext uri="{FF2B5EF4-FFF2-40B4-BE49-F238E27FC236}">
                <a16:creationId xmlns:a16="http://schemas.microsoft.com/office/drawing/2014/main" id="{8B315A1C-45D7-B026-00F0-D472FBC6C4F9}"/>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Etude physique</a:t>
            </a:r>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60554E6F-E487-9B77-DBED-E0ED7505A497}"/>
                  </a:ext>
                </a:extLst>
              </p:cNvPr>
              <p:cNvSpPr txBox="1"/>
              <p:nvPr/>
            </p:nvSpPr>
            <p:spPr>
              <a:xfrm>
                <a:off x="372195" y="1604416"/>
                <a:ext cx="5302377" cy="1479829"/>
              </a:xfrm>
              <a:prstGeom prst="rect">
                <a:avLst/>
              </a:prstGeom>
              <a:noFill/>
            </p:spPr>
            <p:txBody>
              <a:bodyPr wrap="square" lIns="0" tIns="0" rIns="0" bIns="0" rtlCol="0">
                <a:spAutoFit/>
              </a:bodyPr>
              <a:lstStyle/>
              <a:p>
                <a:r>
                  <a:rPr lang="fr-FR" sz="2400" i="1" dirty="0">
                    <a:latin typeface="Cambria Math" panose="02040503050406030204" pitchFamily="18" charset="0"/>
                  </a:rPr>
                  <a:t>Equation de diffusion de la température</a:t>
                </a:r>
              </a:p>
              <a:p>
                <a:endParaRPr lang="fr-FR" sz="240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f>
                        <m:fPr>
                          <m:ctrlPr>
                            <a:rPr lang="fr-FR" sz="2400" i="1" smtClean="0">
                              <a:solidFill>
                                <a:srgbClr val="836967"/>
                              </a:solidFill>
                              <a:latin typeface="Cambria Math" panose="02040503050406030204" pitchFamily="18" charset="0"/>
                            </a:rPr>
                          </m:ctrlPr>
                        </m:fPr>
                        <m:num>
                          <m:r>
                            <a:rPr lang="fr-FR" sz="2400" i="1" smtClean="0">
                              <a:latin typeface="Cambria Math" panose="02040503050406030204" pitchFamily="18" charset="0"/>
                            </a:rPr>
                            <m:t>𝜕</m:t>
                          </m:r>
                          <m:r>
                            <a:rPr lang="fr-FR" sz="2400" i="1" smtClean="0">
                              <a:latin typeface="Cambria Math" panose="02040503050406030204" pitchFamily="18" charset="0"/>
                            </a:rPr>
                            <m:t>𝐻</m:t>
                          </m:r>
                          <m:d>
                            <m:dPr>
                              <m:ctrlPr>
                                <a:rPr lang="fr-FR" sz="2400" i="1" smtClean="0">
                                  <a:solidFill>
                                    <a:srgbClr val="836967"/>
                                  </a:solidFill>
                                  <a:latin typeface="Cambria Math" panose="02040503050406030204" pitchFamily="18" charset="0"/>
                                </a:rPr>
                              </m:ctrlPr>
                            </m:dPr>
                            <m:e>
                              <m:r>
                                <a:rPr lang="fr-FR" sz="2400" i="1" smtClean="0">
                                  <a:latin typeface="Cambria Math" panose="02040503050406030204" pitchFamily="18" charset="0"/>
                                </a:rPr>
                                <m:t>𝑥</m:t>
                              </m:r>
                              <m:r>
                                <a:rPr lang="fr-FR" sz="2400" i="1" smtClean="0">
                                  <a:latin typeface="Cambria Math" panose="02040503050406030204" pitchFamily="18" charset="0"/>
                                </a:rPr>
                                <m:t>,</m:t>
                              </m:r>
                              <m:r>
                                <a:rPr lang="fr-FR" sz="2400" i="1" smtClean="0">
                                  <a:latin typeface="Cambria Math" panose="02040503050406030204" pitchFamily="18" charset="0"/>
                                </a:rPr>
                                <m:t>𝑡</m:t>
                              </m:r>
                            </m:e>
                          </m:d>
                        </m:num>
                        <m:den>
                          <m:r>
                            <a:rPr lang="fr-FR" sz="2400" i="1" smtClean="0">
                              <a:latin typeface="Cambria Math" panose="02040503050406030204" pitchFamily="18" charset="0"/>
                            </a:rPr>
                            <m:t>𝜕</m:t>
                          </m:r>
                          <m:r>
                            <a:rPr lang="fr-FR" sz="2400" i="1" smtClean="0">
                              <a:latin typeface="Cambria Math" panose="02040503050406030204" pitchFamily="18" charset="0"/>
                            </a:rPr>
                            <m:t>𝑡</m:t>
                          </m:r>
                        </m:den>
                      </m:f>
                      <m:r>
                        <a:rPr lang="fr-FR" sz="2400" i="1" smtClean="0">
                          <a:latin typeface="Cambria Math" panose="02040503050406030204" pitchFamily="18" charset="0"/>
                        </a:rPr>
                        <m:t>=</m:t>
                      </m:r>
                      <m:r>
                        <a:rPr lang="fr-FR" sz="2400" i="1" smtClean="0">
                          <a:latin typeface="Cambria Math" panose="02040503050406030204" pitchFamily="18" charset="0"/>
                        </a:rPr>
                        <m:t>𝜆</m:t>
                      </m:r>
                      <m:f>
                        <m:fPr>
                          <m:ctrlPr>
                            <a:rPr lang="fr-FR" sz="2400" i="1" smtClean="0">
                              <a:solidFill>
                                <a:srgbClr val="836967"/>
                              </a:solidFill>
                              <a:latin typeface="Cambria Math" panose="02040503050406030204" pitchFamily="18" charset="0"/>
                            </a:rPr>
                          </m:ctrlPr>
                        </m:fPr>
                        <m:num>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m:t>
                              </m:r>
                            </m:e>
                            <m:sup>
                              <m:r>
                                <a:rPr lang="fr-FR" sz="2400" i="1" smtClean="0">
                                  <a:latin typeface="Cambria Math" panose="02040503050406030204" pitchFamily="18" charset="0"/>
                                </a:rPr>
                                <m:t>2</m:t>
                              </m:r>
                            </m:sup>
                          </m:sSup>
                          <m:r>
                            <a:rPr lang="fr-FR" sz="2400" i="1" smtClean="0">
                              <a:latin typeface="Cambria Math" panose="02040503050406030204" pitchFamily="18" charset="0"/>
                            </a:rPr>
                            <m:t>𝑇</m:t>
                          </m:r>
                        </m:num>
                        <m:den>
                          <m:r>
                            <a:rPr lang="fr-FR" sz="2400" i="1" smtClean="0">
                              <a:latin typeface="Cambria Math" panose="02040503050406030204" pitchFamily="18" charset="0"/>
                            </a:rPr>
                            <m:t>𝜕</m:t>
                          </m:r>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𝑥</m:t>
                              </m:r>
                            </m:e>
                            <m:sup>
                              <m:r>
                                <a:rPr lang="fr-FR" sz="2400" i="1" smtClean="0">
                                  <a:latin typeface="Cambria Math" panose="02040503050406030204" pitchFamily="18" charset="0"/>
                                </a:rPr>
                                <m:t>2</m:t>
                              </m:r>
                            </m:sup>
                          </m:sSup>
                        </m:den>
                      </m:f>
                    </m:oMath>
                  </m:oMathPara>
                </a14:m>
                <a:endParaRPr lang="fr-FR" sz="2400" dirty="0"/>
              </a:p>
            </p:txBody>
          </p:sp>
        </mc:Choice>
        <mc:Fallback>
          <p:sp>
            <p:nvSpPr>
              <p:cNvPr id="10" name="ZoneTexte 9">
                <a:extLst>
                  <a:ext uri="{FF2B5EF4-FFF2-40B4-BE49-F238E27FC236}">
                    <a16:creationId xmlns:a16="http://schemas.microsoft.com/office/drawing/2014/main" id="{60554E6F-E487-9B77-DBED-E0ED7505A497}"/>
                  </a:ext>
                </a:extLst>
              </p:cNvPr>
              <p:cNvSpPr txBox="1">
                <a:spLocks noRot="1" noChangeAspect="1" noMove="1" noResize="1" noEditPoints="1" noAdjustHandles="1" noChangeArrowheads="1" noChangeShapeType="1" noTextEdit="1"/>
              </p:cNvSpPr>
              <p:nvPr/>
            </p:nvSpPr>
            <p:spPr>
              <a:xfrm>
                <a:off x="372195" y="1604416"/>
                <a:ext cx="5302377" cy="1479829"/>
              </a:xfrm>
              <a:prstGeom prst="rect">
                <a:avLst/>
              </a:prstGeom>
              <a:blipFill>
                <a:blip r:embed="rId3"/>
                <a:stretch>
                  <a:fillRect l="-3448" t="-6173" r="-103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025B9131-D943-75CE-925B-26175F15FE65}"/>
                  </a:ext>
                </a:extLst>
              </p:cNvPr>
              <p:cNvSpPr txBox="1"/>
              <p:nvPr/>
            </p:nvSpPr>
            <p:spPr>
              <a:xfrm>
                <a:off x="1809579" y="3333417"/>
                <a:ext cx="5524842" cy="1137619"/>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Décomposition de l’enthalpie</a:t>
                </a:r>
              </a:p>
              <a:p>
                <a:endParaRPr lang="fr-FR"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rPr>
                        <m:t>𝐻</m:t>
                      </m:r>
                      <m:r>
                        <a:rPr lang="fr-FR" sz="2400" i="1" smtClean="0">
                          <a:latin typeface="Cambria Math" panose="02040503050406030204" pitchFamily="18" charset="0"/>
                        </a:rPr>
                        <m:t>=</m:t>
                      </m:r>
                      <m:r>
                        <a:rPr lang="fr-FR" sz="2400" i="1" smtClean="0">
                          <a:latin typeface="Cambria Math" panose="02040503050406030204" pitchFamily="18" charset="0"/>
                        </a:rPr>
                        <m:t>𝜌</m:t>
                      </m:r>
                      <m:r>
                        <a:rPr lang="fr-FR" sz="2400" b="0" i="1" smtClean="0">
                          <a:latin typeface="Cambria Math" panose="02040503050406030204" pitchFamily="18" charset="0"/>
                        </a:rPr>
                        <m:t>𝑐</m:t>
                      </m:r>
                      <m:r>
                        <a:rPr lang="fr-FR" sz="2400" i="1" smtClean="0">
                          <a:latin typeface="Cambria Math" panose="02040503050406030204" pitchFamily="18" charset="0"/>
                        </a:rPr>
                        <m:t>𝑇</m:t>
                      </m:r>
                      <m:r>
                        <a:rPr lang="fr-FR" sz="2400" i="1" smtClean="0">
                          <a:latin typeface="Cambria Math" panose="02040503050406030204" pitchFamily="18" charset="0"/>
                        </a:rPr>
                        <m:t>+</m:t>
                      </m:r>
                      <m:r>
                        <a:rPr lang="fr-FR" sz="2400" i="1" smtClean="0">
                          <a:latin typeface="Cambria Math" panose="02040503050406030204" pitchFamily="18" charset="0"/>
                        </a:rPr>
                        <m:t>𝜌</m:t>
                      </m:r>
                      <m:sSub>
                        <m:sSubPr>
                          <m:ctrlPr>
                            <a:rPr lang="fr-FR" sz="2400" i="1" smtClean="0">
                              <a:solidFill>
                                <a:srgbClr val="836967"/>
                              </a:solidFill>
                              <a:latin typeface="Cambria Math" panose="02040503050406030204" pitchFamily="18" charset="0"/>
                            </a:rPr>
                          </m:ctrlPr>
                        </m:sSubPr>
                        <m:e>
                          <m:r>
                            <a:rPr lang="fr-FR" sz="2400" i="1" smtClean="0">
                              <a:latin typeface="Cambria Math" panose="02040503050406030204" pitchFamily="18" charset="0"/>
                            </a:rPr>
                            <m:t>𝐿</m:t>
                          </m:r>
                        </m:e>
                        <m:sub>
                          <m:r>
                            <a:rPr lang="fr-FR" sz="2400" i="1" smtClean="0">
                              <a:latin typeface="Cambria Math" panose="02040503050406030204" pitchFamily="18" charset="0"/>
                            </a:rPr>
                            <m:t>𝑓</m:t>
                          </m:r>
                        </m:sub>
                      </m:sSub>
                      <m:r>
                        <a:rPr lang="fr-FR" sz="2400" i="1" smtClean="0">
                          <a:latin typeface="Cambria Math" panose="02040503050406030204" pitchFamily="18" charset="0"/>
                        </a:rPr>
                        <m:t>𝑓</m:t>
                      </m:r>
                    </m:oMath>
                  </m:oMathPara>
                </a14:m>
                <a:endParaRPr lang="fr-FR" sz="2400" dirty="0"/>
              </a:p>
            </p:txBody>
          </p:sp>
        </mc:Choice>
        <mc:Fallback>
          <p:sp>
            <p:nvSpPr>
              <p:cNvPr id="3" name="ZoneTexte 2">
                <a:extLst>
                  <a:ext uri="{FF2B5EF4-FFF2-40B4-BE49-F238E27FC236}">
                    <a16:creationId xmlns:a16="http://schemas.microsoft.com/office/drawing/2014/main" id="{025B9131-D943-75CE-925B-26175F15FE65}"/>
                  </a:ext>
                </a:extLst>
              </p:cNvPr>
              <p:cNvSpPr txBox="1">
                <a:spLocks noRot="1" noChangeAspect="1" noMove="1" noResize="1" noEditPoints="1" noAdjustHandles="1" noChangeArrowheads="1" noChangeShapeType="1" noTextEdit="1"/>
              </p:cNvSpPr>
              <p:nvPr/>
            </p:nvSpPr>
            <p:spPr>
              <a:xfrm>
                <a:off x="1809579" y="3333417"/>
                <a:ext cx="5524842" cy="1137619"/>
              </a:xfrm>
              <a:prstGeom prst="rect">
                <a:avLst/>
              </a:prstGeom>
              <a:blipFill>
                <a:blip r:embed="rId4"/>
                <a:stretch>
                  <a:fillRect t="-8602" b="-914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A70A71BC-C47E-4E4F-49B2-5FC83803922B}"/>
                  </a:ext>
                </a:extLst>
              </p:cNvPr>
              <p:cNvSpPr txBox="1"/>
              <p:nvPr/>
            </p:nvSpPr>
            <p:spPr>
              <a:xfrm>
                <a:off x="1886456" y="4975048"/>
                <a:ext cx="5238083" cy="1775871"/>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Fraction massique de matériau fondu</a:t>
                </a:r>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rPr>
                        <m:t>𝑓</m:t>
                      </m:r>
                      <m:r>
                        <a:rPr lang="fr-FR" sz="2400" i="1" smtClean="0">
                          <a:latin typeface="Cambria Math" panose="02040503050406030204" pitchFamily="18" charset="0"/>
                        </a:rPr>
                        <m:t>=</m:t>
                      </m:r>
                      <m:f>
                        <m:fPr>
                          <m:ctrlPr>
                            <a:rPr lang="fr-FR" sz="2400" i="1" smtClean="0">
                              <a:solidFill>
                                <a:srgbClr val="836967"/>
                              </a:solidFill>
                              <a:latin typeface="Cambria Math" panose="02040503050406030204" pitchFamily="18" charset="0"/>
                            </a:rPr>
                          </m:ctrlPr>
                        </m:fPr>
                        <m:num>
                          <m:r>
                            <a:rPr lang="fr-FR" sz="2400" i="1" smtClean="0">
                              <a:latin typeface="Cambria Math" panose="02040503050406030204" pitchFamily="18" charset="0"/>
                            </a:rPr>
                            <m:t>1</m:t>
                          </m:r>
                        </m:num>
                        <m:den>
                          <m:r>
                            <a:rPr lang="fr-FR" sz="2400" i="1" smtClean="0">
                              <a:latin typeface="Cambria Math" panose="02040503050406030204" pitchFamily="18" charset="0"/>
                            </a:rPr>
                            <m:t>2</m:t>
                          </m:r>
                        </m:den>
                      </m:f>
                      <m:d>
                        <m:dPr>
                          <m:ctrlPr>
                            <a:rPr lang="fr-FR" sz="2400" i="1" smtClean="0">
                              <a:solidFill>
                                <a:srgbClr val="836967"/>
                              </a:solidFill>
                              <a:latin typeface="Cambria Math" panose="02040503050406030204" pitchFamily="18" charset="0"/>
                            </a:rPr>
                          </m:ctrlPr>
                        </m:dPr>
                        <m:e>
                          <m:r>
                            <a:rPr lang="fr-FR" sz="2400" i="1" smtClean="0">
                              <a:latin typeface="Cambria Math" panose="02040503050406030204" pitchFamily="18" charset="0"/>
                            </a:rPr>
                            <m:t>1−</m:t>
                          </m:r>
                          <m:func>
                            <m:funcPr>
                              <m:ctrlPr>
                                <a:rPr lang="fr-FR" sz="2400" i="1" smtClean="0">
                                  <a:latin typeface="Cambria Math" panose="02040503050406030204" pitchFamily="18" charset="0"/>
                                </a:rPr>
                              </m:ctrlPr>
                            </m:funcPr>
                            <m:fName>
                              <m:r>
                                <m:rPr>
                                  <m:sty m:val="p"/>
                                </m:rPr>
                                <a:rPr lang="fr-FR" sz="2400" i="1" smtClean="0">
                                  <a:latin typeface="Cambria Math" panose="02040503050406030204" pitchFamily="18" charset="0"/>
                                </a:rPr>
                                <m:t>tanh</m:t>
                              </m:r>
                            </m:fName>
                            <m:e>
                              <m:d>
                                <m:dPr>
                                  <m:ctrlPr>
                                    <a:rPr lang="fr-FR" sz="2400" i="1" smtClean="0">
                                      <a:solidFill>
                                        <a:srgbClr val="836967"/>
                                      </a:solidFill>
                                      <a:latin typeface="Cambria Math" panose="02040503050406030204" pitchFamily="18" charset="0"/>
                                    </a:rPr>
                                  </m:ctrlPr>
                                </m:dPr>
                                <m:e>
                                  <m:f>
                                    <m:fPr>
                                      <m:ctrlPr>
                                        <a:rPr lang="fr-FR" sz="2400" i="1" smtClean="0">
                                          <a:solidFill>
                                            <a:srgbClr val="836967"/>
                                          </a:solidFill>
                                          <a:latin typeface="Cambria Math" panose="02040503050406030204" pitchFamily="18" charset="0"/>
                                        </a:rPr>
                                      </m:ctrlPr>
                                    </m:fPr>
                                    <m:num>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rPr>
                                            <m:t>𝑓</m:t>
                                          </m:r>
                                        </m:sub>
                                      </m:sSub>
                                      <m:r>
                                        <a:rPr lang="fr-FR" sz="2400" b="0" i="1" smtClean="0">
                                          <a:latin typeface="Cambria Math" panose="02040503050406030204" pitchFamily="18" charset="0"/>
                                        </a:rPr>
                                        <m:t>−</m:t>
                                      </m:r>
                                      <m:r>
                                        <a:rPr lang="fr-FR" sz="2400" b="0" i="1" smtClean="0">
                                          <a:latin typeface="Cambria Math" panose="02040503050406030204" pitchFamily="18" charset="0"/>
                                        </a:rPr>
                                        <m:t>𝑇</m:t>
                                      </m:r>
                                    </m:num>
                                    <m:den>
                                      <m:r>
                                        <m:rPr>
                                          <m:sty m:val="p"/>
                                        </m:rPr>
                                        <a:rPr lang="fr-FR" sz="2400" i="1" smtClean="0">
                                          <a:latin typeface="Cambria Math" panose="02040503050406030204" pitchFamily="18" charset="0"/>
                                        </a:rPr>
                                        <m:t>Δ</m:t>
                                      </m:r>
                                      <m:sSub>
                                        <m:sSubPr>
                                          <m:ctrlPr>
                                            <a:rPr lang="fr-FR" sz="2400" i="1" smtClean="0">
                                              <a:solidFill>
                                                <a:srgbClr val="836967"/>
                                              </a:solidFill>
                                              <a:latin typeface="Cambria Math" panose="02040503050406030204" pitchFamily="18" charset="0"/>
                                            </a:rPr>
                                          </m:ctrlPr>
                                        </m:sSubPr>
                                        <m:e>
                                          <m:r>
                                            <a:rPr lang="fr-FR" sz="2400" i="1" smtClean="0">
                                              <a:latin typeface="Cambria Math" panose="02040503050406030204" pitchFamily="18" charset="0"/>
                                            </a:rPr>
                                            <m:t>𝑇</m:t>
                                          </m:r>
                                        </m:e>
                                        <m:sub>
                                          <m:r>
                                            <a:rPr lang="fr-FR" sz="2400" i="1" smtClean="0">
                                              <a:latin typeface="Cambria Math" panose="02040503050406030204" pitchFamily="18" charset="0"/>
                                            </a:rPr>
                                            <m:t>𝑓</m:t>
                                          </m:r>
                                        </m:sub>
                                      </m:sSub>
                                    </m:den>
                                  </m:f>
                                </m:e>
                              </m:d>
                            </m:e>
                          </m:func>
                        </m:e>
                      </m:d>
                    </m:oMath>
                  </m:oMathPara>
                </a14:m>
                <a:endParaRPr lang="fr-FR" sz="2400" dirty="0"/>
              </a:p>
              <a:p>
                <a:endParaRPr lang="fr-FR" sz="2400" dirty="0"/>
              </a:p>
              <a:p>
                <a14:m>
                  <m:oMath xmlns:m="http://schemas.openxmlformats.org/officeDocument/2006/math">
                    <m:r>
                      <m:rPr>
                        <m:sty m:val="p"/>
                      </m:rPr>
                      <a:rPr lang="fr-FR" sz="1200" i="1" smtClean="0">
                        <a:latin typeface="Cambria Math" panose="02040503050406030204" pitchFamily="18" charset="0"/>
                      </a:rPr>
                      <m:t>Δ</m:t>
                    </m:r>
                    <m:sSub>
                      <m:sSubPr>
                        <m:ctrlPr>
                          <a:rPr lang="fr-FR" sz="1200" i="1" smtClean="0">
                            <a:solidFill>
                              <a:srgbClr val="836967"/>
                            </a:solidFill>
                            <a:latin typeface="Cambria Math" panose="02040503050406030204" pitchFamily="18" charset="0"/>
                          </a:rPr>
                        </m:ctrlPr>
                      </m:sSubPr>
                      <m:e>
                        <m:r>
                          <a:rPr lang="fr-FR" sz="1200" i="1" smtClean="0">
                            <a:latin typeface="Cambria Math" panose="02040503050406030204" pitchFamily="18" charset="0"/>
                          </a:rPr>
                          <m:t>𝑇</m:t>
                        </m:r>
                      </m:e>
                      <m:sub>
                        <m:r>
                          <a:rPr lang="fr-FR" sz="1200" i="1" smtClean="0">
                            <a:latin typeface="Cambria Math" panose="02040503050406030204" pitchFamily="18" charset="0"/>
                          </a:rPr>
                          <m:t>𝑓</m:t>
                        </m:r>
                      </m:sub>
                    </m:sSub>
                  </m:oMath>
                </a14:m>
                <a:r>
                  <a:rPr lang="fr-FR" sz="1200" dirty="0"/>
                  <a:t> : différence entre température de début et température de fin de fusion </a:t>
                </a:r>
              </a:p>
            </p:txBody>
          </p:sp>
        </mc:Choice>
        <mc:Fallback xmlns="">
          <p:sp>
            <p:nvSpPr>
              <p:cNvPr id="6" name="ZoneTexte 5">
                <a:extLst>
                  <a:ext uri="{FF2B5EF4-FFF2-40B4-BE49-F238E27FC236}">
                    <a16:creationId xmlns:a16="http://schemas.microsoft.com/office/drawing/2014/main" id="{A70A71BC-C47E-4E4F-49B2-5FC83803922B}"/>
                  </a:ext>
                </a:extLst>
              </p:cNvPr>
              <p:cNvSpPr txBox="1">
                <a:spLocks noRot="1" noChangeAspect="1" noMove="1" noResize="1" noEditPoints="1" noAdjustHandles="1" noChangeArrowheads="1" noChangeShapeType="1" noTextEdit="1"/>
              </p:cNvSpPr>
              <p:nvPr/>
            </p:nvSpPr>
            <p:spPr>
              <a:xfrm>
                <a:off x="1886456" y="4975048"/>
                <a:ext cx="5238083" cy="1775871"/>
              </a:xfrm>
              <a:prstGeom prst="rect">
                <a:avLst/>
              </a:prstGeom>
              <a:blipFill>
                <a:blip r:embed="rId5"/>
                <a:stretch>
                  <a:fillRect l="-1047" t="-5155" b="-3780"/>
                </a:stretch>
              </a:blipFill>
            </p:spPr>
            <p:txBody>
              <a:bodyPr/>
              <a:lstStyle/>
              <a:p>
                <a:r>
                  <a:rPr lang="fr-FR">
                    <a:noFill/>
                  </a:rPr>
                  <a:t> </a:t>
                </a:r>
              </a:p>
            </p:txBody>
          </p:sp>
        </mc:Fallback>
      </mc:AlternateContent>
      <p:pic>
        <p:nvPicPr>
          <p:cNvPr id="8" name="Image 7">
            <a:extLst>
              <a:ext uri="{FF2B5EF4-FFF2-40B4-BE49-F238E27FC236}">
                <a16:creationId xmlns:a16="http://schemas.microsoft.com/office/drawing/2014/main" id="{A1B4D888-AD99-A5F8-9A0B-AB719DE05F2E}"/>
              </a:ext>
            </a:extLst>
          </p:cNvPr>
          <p:cNvPicPr>
            <a:picLocks noChangeAspect="1"/>
          </p:cNvPicPr>
          <p:nvPr/>
        </p:nvPicPr>
        <p:blipFill>
          <a:blip r:embed="rId6"/>
          <a:stretch>
            <a:fillRect/>
          </a:stretch>
        </p:blipFill>
        <p:spPr>
          <a:xfrm>
            <a:off x="5685511" y="1614627"/>
            <a:ext cx="3297819" cy="1459445"/>
          </a:xfrm>
          <a:prstGeom prst="rect">
            <a:avLst/>
          </a:prstGeom>
        </p:spPr>
      </p:pic>
    </p:spTree>
    <p:extLst>
      <p:ext uri="{BB962C8B-B14F-4D97-AF65-F5344CB8AC3E}">
        <p14:creationId xmlns:p14="http://schemas.microsoft.com/office/powerpoint/2010/main" val="363650747"/>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B607547-E1E9-1E8D-2091-D1CFE7E9C6E7}"/>
              </a:ext>
            </a:extLst>
          </p:cNvPr>
          <p:cNvSpPr>
            <a:spLocks noGrp="1"/>
          </p:cNvSpPr>
          <p:nvPr>
            <p:ph sz="half" idx="1"/>
          </p:nvPr>
        </p:nvSpPr>
        <p:spPr/>
        <p:txBody>
          <a:bodyPr/>
          <a:lstStyle/>
          <a:p>
            <a:r>
              <a:rPr lang="fr-FR" dirty="0"/>
              <a:t>Hypothèses</a:t>
            </a:r>
          </a:p>
          <a:p>
            <a:pPr lvl="1"/>
            <a:r>
              <a:rPr lang="fr-FR" dirty="0"/>
              <a:t>Propriété thermo-physique constantes</a:t>
            </a:r>
          </a:p>
          <a:p>
            <a:pPr lvl="1"/>
            <a:r>
              <a:rPr lang="fr-FR" dirty="0"/>
              <a:t>Transfert de chaleur unidimensionnel et réalisé par la conduction</a:t>
            </a:r>
          </a:p>
          <a:p>
            <a:pPr lvl="1"/>
            <a:r>
              <a:rPr lang="fr-FR" dirty="0"/>
              <a:t>Changement de phase à température constante</a:t>
            </a:r>
          </a:p>
        </p:txBody>
      </p:sp>
      <p:sp>
        <p:nvSpPr>
          <p:cNvPr id="4" name="Titre 3">
            <a:extLst>
              <a:ext uri="{FF2B5EF4-FFF2-40B4-BE49-F238E27FC236}">
                <a16:creationId xmlns:a16="http://schemas.microsoft.com/office/drawing/2014/main" id="{4DD064E7-806F-F38F-C047-42ADD10856B2}"/>
              </a:ext>
            </a:extLst>
          </p:cNvPr>
          <p:cNvSpPr>
            <a:spLocks noGrp="1"/>
          </p:cNvSpPr>
          <p:nvPr>
            <p:ph type="title"/>
          </p:nvPr>
        </p:nvSpPr>
        <p:spPr/>
        <p:txBody>
          <a:bodyPr/>
          <a:lstStyle/>
          <a:p>
            <a:r>
              <a:rPr lang="fr-FR" dirty="0"/>
              <a:t>Modèle numérique</a:t>
            </a:r>
          </a:p>
        </p:txBody>
      </p:sp>
      <p:sp>
        <p:nvSpPr>
          <p:cNvPr id="5" name="Espace réservé du texte 4">
            <a:extLst>
              <a:ext uri="{FF2B5EF4-FFF2-40B4-BE49-F238E27FC236}">
                <a16:creationId xmlns:a16="http://schemas.microsoft.com/office/drawing/2014/main" id="{B16D8B01-92CF-9CE4-5F34-847FA8F05F51}"/>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28172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92C6C6A-6B58-8C20-98A9-B0654B3FC228}"/>
              </a:ext>
            </a:extLst>
          </p:cNvPr>
          <p:cNvSpPr>
            <a:spLocks noGrp="1"/>
          </p:cNvSpPr>
          <p:nvPr>
            <p:ph type="title"/>
          </p:nvPr>
        </p:nvSpPr>
        <p:spPr/>
        <p:txBody>
          <a:bodyPr>
            <a:normAutofit/>
          </a:bodyPr>
          <a:lstStyle/>
          <a:p>
            <a:pPr algn="l"/>
            <a:r>
              <a:rPr lang="fr-FR" sz="2400" dirty="0"/>
              <a:t>Discrétisation de l’expression</a:t>
            </a:r>
          </a:p>
        </p:txBody>
      </p:sp>
      <p:sp>
        <p:nvSpPr>
          <p:cNvPr id="5" name="Espace réservé du texte 4">
            <a:extLst>
              <a:ext uri="{FF2B5EF4-FFF2-40B4-BE49-F238E27FC236}">
                <a16:creationId xmlns:a16="http://schemas.microsoft.com/office/drawing/2014/main" id="{2CB97D14-1312-7966-0FF0-B84EBAB43884}"/>
              </a:ext>
            </a:extLst>
          </p:cNvPr>
          <p:cNvSpPr>
            <a:spLocks noGrp="1"/>
          </p:cNvSpPr>
          <p:nvPr>
            <p:ph type="body" sz="quarter" idx="13"/>
          </p:nvPr>
        </p:nvSpPr>
        <p:spPr/>
        <p:txBody>
          <a:bodyPr/>
          <a:lstStyle/>
          <a:p>
            <a:endParaRPr lang="fr-FR"/>
          </a:p>
        </p:txBody>
      </p:sp>
      <p:sp>
        <p:nvSpPr>
          <p:cNvPr id="10" name="Rectangle 9">
            <a:extLst>
              <a:ext uri="{FF2B5EF4-FFF2-40B4-BE49-F238E27FC236}">
                <a16:creationId xmlns:a16="http://schemas.microsoft.com/office/drawing/2014/main" id="{24CCBD76-5A60-42E2-58DE-1805A5756632}"/>
              </a:ext>
            </a:extLst>
          </p:cNvPr>
          <p:cNvSpPr/>
          <p:nvPr/>
        </p:nvSpPr>
        <p:spPr>
          <a:xfrm>
            <a:off x="1986484"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1" name="Rectangle 10">
            <a:extLst>
              <a:ext uri="{FF2B5EF4-FFF2-40B4-BE49-F238E27FC236}">
                <a16:creationId xmlns:a16="http://schemas.microsoft.com/office/drawing/2014/main" id="{9A923EFA-7D49-CE07-FA02-5149E593F76E}"/>
              </a:ext>
            </a:extLst>
          </p:cNvPr>
          <p:cNvSpPr/>
          <p:nvPr/>
        </p:nvSpPr>
        <p:spPr>
          <a:xfrm>
            <a:off x="3832511"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a:t>
            </a:r>
          </a:p>
        </p:txBody>
      </p:sp>
      <p:sp>
        <p:nvSpPr>
          <p:cNvPr id="12" name="Rectangle 11">
            <a:extLst>
              <a:ext uri="{FF2B5EF4-FFF2-40B4-BE49-F238E27FC236}">
                <a16:creationId xmlns:a16="http://schemas.microsoft.com/office/drawing/2014/main" id="{E1EAB71F-5BF4-9F7F-847A-83ED348BAA26}"/>
              </a:ext>
            </a:extLst>
          </p:cNvPr>
          <p:cNvSpPr/>
          <p:nvPr/>
        </p:nvSpPr>
        <p:spPr>
          <a:xfrm>
            <a:off x="5678539"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3" name="Rectangle 12">
            <a:extLst>
              <a:ext uri="{FF2B5EF4-FFF2-40B4-BE49-F238E27FC236}">
                <a16:creationId xmlns:a16="http://schemas.microsoft.com/office/drawing/2014/main" id="{CC5197CA-06F9-25CD-4FF9-BE82992B4C12}"/>
              </a:ext>
            </a:extLst>
          </p:cNvPr>
          <p:cNvSpPr/>
          <p:nvPr/>
        </p:nvSpPr>
        <p:spPr>
          <a:xfrm>
            <a:off x="4234052" y="1574628"/>
            <a:ext cx="333955" cy="1764919"/>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952BB23-C163-0685-B6AC-45C1E3DE695F}"/>
              </a:ext>
            </a:extLst>
          </p:cNvPr>
          <p:cNvSpPr/>
          <p:nvPr/>
        </p:nvSpPr>
        <p:spPr>
          <a:xfrm>
            <a:off x="3991555" y="1574629"/>
            <a:ext cx="242497"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C92C4BA-2C56-1956-2E16-07A764C7294C}"/>
              </a:ext>
            </a:extLst>
          </p:cNvPr>
          <p:cNvSpPr/>
          <p:nvPr/>
        </p:nvSpPr>
        <p:spPr>
          <a:xfrm>
            <a:off x="4568007" y="1574629"/>
            <a:ext cx="250449"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bas 16">
            <a:extLst>
              <a:ext uri="{FF2B5EF4-FFF2-40B4-BE49-F238E27FC236}">
                <a16:creationId xmlns:a16="http://schemas.microsoft.com/office/drawing/2014/main" id="{AA169B0F-F0D9-9024-B8DE-03B7F691AA01}"/>
              </a:ext>
            </a:extLst>
          </p:cNvPr>
          <p:cNvSpPr/>
          <p:nvPr/>
        </p:nvSpPr>
        <p:spPr>
          <a:xfrm rot="16200000">
            <a:off x="2767055" y="1929713"/>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bas 17">
            <a:extLst>
              <a:ext uri="{FF2B5EF4-FFF2-40B4-BE49-F238E27FC236}">
                <a16:creationId xmlns:a16="http://schemas.microsoft.com/office/drawing/2014/main" id="{2894B3E6-A512-18CC-0439-F6DD90803766}"/>
              </a:ext>
            </a:extLst>
          </p:cNvPr>
          <p:cNvSpPr/>
          <p:nvPr/>
        </p:nvSpPr>
        <p:spPr>
          <a:xfrm rot="16200000">
            <a:off x="5407615" y="1929714"/>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AA8BB5E3-0722-E69C-4C8E-FC2FE92E0A99}"/>
              </a:ext>
            </a:extLst>
          </p:cNvPr>
          <p:cNvSpPr txBox="1"/>
          <p:nvPr/>
        </p:nvSpPr>
        <p:spPr>
          <a:xfrm>
            <a:off x="1558456" y="1574628"/>
            <a:ext cx="1899020" cy="369332"/>
          </a:xfrm>
          <a:prstGeom prst="rect">
            <a:avLst/>
          </a:prstGeom>
          <a:noFill/>
        </p:spPr>
        <p:txBody>
          <a:bodyPr wrap="square" rtlCol="0">
            <a:spAutoFit/>
          </a:bodyPr>
          <a:lstStyle/>
          <a:p>
            <a:r>
              <a:rPr lang="fr-FR" dirty="0"/>
              <a:t>Milieu extérieur </a:t>
            </a:r>
          </a:p>
        </p:txBody>
      </p:sp>
      <p:sp>
        <p:nvSpPr>
          <p:cNvPr id="20" name="ZoneTexte 19">
            <a:extLst>
              <a:ext uri="{FF2B5EF4-FFF2-40B4-BE49-F238E27FC236}">
                <a16:creationId xmlns:a16="http://schemas.microsoft.com/office/drawing/2014/main" id="{ADA1B8C5-FDA2-21B4-A796-7E7691BB0E08}"/>
              </a:ext>
            </a:extLst>
          </p:cNvPr>
          <p:cNvSpPr txBox="1"/>
          <p:nvPr/>
        </p:nvSpPr>
        <p:spPr>
          <a:xfrm>
            <a:off x="5417359" y="1587477"/>
            <a:ext cx="1899020" cy="369332"/>
          </a:xfrm>
          <a:prstGeom prst="rect">
            <a:avLst/>
          </a:prstGeom>
          <a:noFill/>
        </p:spPr>
        <p:txBody>
          <a:bodyPr wrap="square" rtlCol="0">
            <a:spAutoFit/>
          </a:bodyPr>
          <a:lstStyle/>
          <a:p>
            <a:r>
              <a:rPr lang="fr-FR" dirty="0"/>
              <a:t>Milieu intérieur  </a:t>
            </a:r>
          </a:p>
        </p:txBody>
      </p:sp>
      <p:sp>
        <p:nvSpPr>
          <p:cNvPr id="21" name="Rectangle 20">
            <a:extLst>
              <a:ext uri="{FF2B5EF4-FFF2-40B4-BE49-F238E27FC236}">
                <a16:creationId xmlns:a16="http://schemas.microsoft.com/office/drawing/2014/main" id="{FDB84046-E5D7-A314-A9D8-5AC251EC9CCE}"/>
              </a:ext>
            </a:extLst>
          </p:cNvPr>
          <p:cNvSpPr/>
          <p:nvPr/>
        </p:nvSpPr>
        <p:spPr>
          <a:xfrm>
            <a:off x="7524567"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
        <p:nvSpPr>
          <p:cNvPr id="23" name="Rectangle 22">
            <a:extLst>
              <a:ext uri="{FF2B5EF4-FFF2-40B4-BE49-F238E27FC236}">
                <a16:creationId xmlns:a16="http://schemas.microsoft.com/office/drawing/2014/main" id="{AE910341-295E-6671-C765-4A22BBC2A812}"/>
              </a:ext>
            </a:extLst>
          </p:cNvPr>
          <p:cNvSpPr/>
          <p:nvPr/>
        </p:nvSpPr>
        <p:spPr>
          <a:xfrm>
            <a:off x="140456"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Tree>
    <p:extLst>
      <p:ext uri="{BB962C8B-B14F-4D97-AF65-F5344CB8AC3E}">
        <p14:creationId xmlns:p14="http://schemas.microsoft.com/office/powerpoint/2010/main" val="3485527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F6696-6A6B-7D69-22A1-3CB9E641D414}"/>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DE96102-B254-9416-6B26-278A81FD5C99}"/>
              </a:ext>
            </a:extLst>
          </p:cNvPr>
          <p:cNvSpPr>
            <a:spLocks noGrp="1"/>
          </p:cNvSpPr>
          <p:nvPr>
            <p:ph sz="half" idx="1"/>
          </p:nvPr>
        </p:nvSpPr>
        <p:spPr/>
        <p:txBody>
          <a:bodyPr/>
          <a:lstStyle/>
          <a:p>
            <a:endParaRPr lang="fr-FR" dirty="0"/>
          </a:p>
        </p:txBody>
      </p:sp>
      <p:sp>
        <p:nvSpPr>
          <p:cNvPr id="4" name="Titre 3">
            <a:extLst>
              <a:ext uri="{FF2B5EF4-FFF2-40B4-BE49-F238E27FC236}">
                <a16:creationId xmlns:a16="http://schemas.microsoft.com/office/drawing/2014/main" id="{C92F8B37-877F-A01C-E7E2-E9CE85E5F953}"/>
              </a:ext>
            </a:extLst>
          </p:cNvPr>
          <p:cNvSpPr>
            <a:spLocks noGrp="1"/>
          </p:cNvSpPr>
          <p:nvPr>
            <p:ph type="title"/>
          </p:nvPr>
        </p:nvSpPr>
        <p:spPr/>
        <p:txBody>
          <a:bodyPr>
            <a:normAutofit/>
          </a:bodyPr>
          <a:lstStyle/>
          <a:p>
            <a:pPr algn="l"/>
            <a:r>
              <a:rPr lang="fr-FR" sz="2400" dirty="0"/>
              <a:t>Résolution enthalpique  </a:t>
            </a:r>
          </a:p>
        </p:txBody>
      </p:sp>
      <p:sp>
        <p:nvSpPr>
          <p:cNvPr id="5" name="Espace réservé du texte 4">
            <a:extLst>
              <a:ext uri="{FF2B5EF4-FFF2-40B4-BE49-F238E27FC236}">
                <a16:creationId xmlns:a16="http://schemas.microsoft.com/office/drawing/2014/main" id="{BBCC2A4C-188E-A794-98E8-FA71ECC7BB19}"/>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54728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735F-2FC3-8D4A-55DC-25FE39681940}"/>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0A789E4-6FB0-13B8-1B50-9B784E6E6E88}"/>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238C6CF6-3D1D-774A-0DB8-D0F4BC74FE48}"/>
              </a:ext>
            </a:extLst>
          </p:cNvPr>
          <p:cNvSpPr>
            <a:spLocks noGrp="1"/>
          </p:cNvSpPr>
          <p:nvPr>
            <p:ph sz="half" idx="2"/>
          </p:nvPr>
        </p:nvSpPr>
        <p:spPr/>
        <p:txBody>
          <a:bodyPr/>
          <a:lstStyle/>
          <a:p>
            <a:endParaRPr lang="fr-FR"/>
          </a:p>
        </p:txBody>
      </p:sp>
      <p:sp>
        <p:nvSpPr>
          <p:cNvPr id="4" name="Titre 3">
            <a:extLst>
              <a:ext uri="{FF2B5EF4-FFF2-40B4-BE49-F238E27FC236}">
                <a16:creationId xmlns:a16="http://schemas.microsoft.com/office/drawing/2014/main" id="{01249AAF-E876-AC51-3629-6EB0B93F2ACA}"/>
              </a:ext>
            </a:extLst>
          </p:cNvPr>
          <p:cNvSpPr>
            <a:spLocks noGrp="1"/>
          </p:cNvSpPr>
          <p:nvPr>
            <p:ph type="title"/>
          </p:nvPr>
        </p:nvSpPr>
        <p:spPr/>
        <p:txBody>
          <a:bodyPr>
            <a:normAutofit/>
          </a:bodyPr>
          <a:lstStyle/>
          <a:p>
            <a:pPr algn="l"/>
            <a:r>
              <a:rPr lang="fr-FR" sz="2400" dirty="0"/>
              <a:t>Modélisation par changement de </a:t>
            </a:r>
          </a:p>
        </p:txBody>
      </p:sp>
      <p:sp>
        <p:nvSpPr>
          <p:cNvPr id="5" name="Espace réservé du texte 4">
            <a:extLst>
              <a:ext uri="{FF2B5EF4-FFF2-40B4-BE49-F238E27FC236}">
                <a16:creationId xmlns:a16="http://schemas.microsoft.com/office/drawing/2014/main" id="{28774F71-C485-483D-CD27-547A0FC70664}"/>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5691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3F8FDD4-F171-7EEA-2F55-42E55ADEB08F}"/>
              </a:ext>
            </a:extLst>
          </p:cNvPr>
          <p:cNvSpPr>
            <a:spLocks noGrp="1"/>
          </p:cNvSpPr>
          <p:nvPr>
            <p:ph sz="half" idx="1"/>
          </p:nvPr>
        </p:nvSpPr>
        <p:spPr>
          <a:xfrm>
            <a:off x="685347" y="1732448"/>
            <a:ext cx="7765321" cy="4795351"/>
          </a:xfrm>
        </p:spPr>
        <p:txBody>
          <a:bodyPr/>
          <a:lstStyle/>
          <a:p>
            <a:pPr marL="72900" indent="0">
              <a:buNone/>
            </a:pPr>
            <a:r>
              <a:rPr lang="fr-FR" dirty="0"/>
              <a:t>Objectif :</a:t>
            </a:r>
          </a:p>
          <a:p>
            <a:pPr marL="415800" indent="-342900"/>
            <a:r>
              <a:rPr lang="fr-FR" dirty="0"/>
              <a:t>Déterminer certaines caractéristiques thermodynamiques de la paraffine </a:t>
            </a:r>
          </a:p>
          <a:p>
            <a:pPr marL="415800" indent="-342900"/>
            <a:endParaRPr lang="fr-FR" dirty="0"/>
          </a:p>
          <a:p>
            <a:pPr marL="415800" indent="-342900"/>
            <a:r>
              <a:rPr lang="fr-FR" dirty="0"/>
              <a:t>Valider le modèle numérique de diffusion de la chaleur </a:t>
            </a:r>
          </a:p>
          <a:p>
            <a:pPr marL="72900" indent="0">
              <a:buNone/>
            </a:pPr>
            <a:endParaRPr lang="fr-FR" dirty="0"/>
          </a:p>
          <a:p>
            <a:pPr marL="415800" indent="-342900"/>
            <a:r>
              <a:rPr lang="fr-FR" dirty="0"/>
              <a:t> mettre en évidence l’amélioration de l’inertie thermique d’un bâtiment grâces aux matériaux à changement de phase</a:t>
            </a:r>
          </a:p>
          <a:p>
            <a:pPr marL="72900" indent="0">
              <a:buNone/>
            </a:pPr>
            <a:endParaRPr lang="fr-FR" dirty="0"/>
          </a:p>
        </p:txBody>
      </p:sp>
      <p:sp>
        <p:nvSpPr>
          <p:cNvPr id="4" name="Titre 3">
            <a:extLst>
              <a:ext uri="{FF2B5EF4-FFF2-40B4-BE49-F238E27FC236}">
                <a16:creationId xmlns:a16="http://schemas.microsoft.com/office/drawing/2014/main" id="{53A34511-CE1A-C2AE-AF30-0B987E704CC6}"/>
              </a:ext>
            </a:extLst>
          </p:cNvPr>
          <p:cNvSpPr>
            <a:spLocks noGrp="1"/>
          </p:cNvSpPr>
          <p:nvPr>
            <p:ph type="title"/>
          </p:nvPr>
        </p:nvSpPr>
        <p:spPr/>
        <p:txBody>
          <a:bodyPr/>
          <a:lstStyle/>
          <a:p>
            <a:r>
              <a:rPr lang="fr-FR" dirty="0"/>
              <a:t>Etude expérimentale</a:t>
            </a:r>
          </a:p>
        </p:txBody>
      </p:sp>
      <p:sp>
        <p:nvSpPr>
          <p:cNvPr id="5" name="Espace réservé du texte 4">
            <a:extLst>
              <a:ext uri="{FF2B5EF4-FFF2-40B4-BE49-F238E27FC236}">
                <a16:creationId xmlns:a16="http://schemas.microsoft.com/office/drawing/2014/main" id="{CC5CEFA9-7656-1776-880B-C9AE2E561D32}"/>
              </a:ext>
            </a:extLst>
          </p:cNvPr>
          <p:cNvSpPr>
            <a:spLocks noGrp="1"/>
          </p:cNvSpPr>
          <p:nvPr>
            <p:ph type="body" sz="quarter" idx="13"/>
          </p:nvPr>
        </p:nvSpPr>
        <p:spPr/>
        <p:txBody>
          <a:bodyPr/>
          <a:lstStyle/>
          <a:p>
            <a:r>
              <a:rPr lang="fr-FR" dirty="0"/>
              <a:t>Etude expérimentale</a:t>
            </a:r>
          </a:p>
        </p:txBody>
      </p:sp>
    </p:spTree>
    <p:extLst>
      <p:ext uri="{BB962C8B-B14F-4D97-AF65-F5344CB8AC3E}">
        <p14:creationId xmlns:p14="http://schemas.microsoft.com/office/powerpoint/2010/main" val="229555895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A02F-5D84-3AAB-0A28-D4814AF86CF1}"/>
            </a:ext>
          </a:extLst>
        </p:cNvPr>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DE0CE2B7-8D62-8EA0-2600-F51EC06EC82B}"/>
              </a:ext>
            </a:extLst>
          </p:cNvPr>
          <p:cNvSpPr>
            <a:spLocks noGrp="1"/>
          </p:cNvSpPr>
          <p:nvPr>
            <p:ph type="body" sz="quarter" idx="13"/>
          </p:nvPr>
        </p:nvSpPr>
        <p:spPr/>
        <p:txBody>
          <a:bodyPr>
            <a:normAutofit lnSpcReduction="10000"/>
          </a:bodyPr>
          <a:lstStyle/>
          <a:p>
            <a:r>
              <a:rPr lang="fr-FR" dirty="0"/>
              <a:t>Caractérisation de la paraffine </a:t>
            </a:r>
          </a:p>
          <a:p>
            <a:endParaRPr lang="fr-FR" dirty="0"/>
          </a:p>
        </p:txBody>
      </p:sp>
      <p:sp>
        <p:nvSpPr>
          <p:cNvPr id="8" name="Titre 1">
            <a:extLst>
              <a:ext uri="{FF2B5EF4-FFF2-40B4-BE49-F238E27FC236}">
                <a16:creationId xmlns:a16="http://schemas.microsoft.com/office/drawing/2014/main" id="{39DE43CA-7DD2-1946-1397-46BBB8F8CE46}"/>
              </a:ext>
            </a:extLst>
          </p:cNvPr>
          <p:cNvSpPr>
            <a:spLocks noGrp="1"/>
          </p:cNvSpPr>
          <p:nvPr>
            <p:ph type="title"/>
          </p:nvPr>
        </p:nvSpPr>
        <p:spPr>
          <a:xfrm>
            <a:off x="372195" y="609600"/>
            <a:ext cx="6981105" cy="780789"/>
          </a:xfrm>
        </p:spPr>
        <p:txBody>
          <a:bodyPr>
            <a:normAutofit/>
          </a:bodyPr>
          <a:lstStyle/>
          <a:p>
            <a:r>
              <a:rPr lang="fr-FR" sz="2800" dirty="0"/>
              <a:t>Mesure de la conductivité thermique </a:t>
            </a:r>
          </a:p>
        </p:txBody>
      </p:sp>
    </p:spTree>
    <p:extLst>
      <p:ext uri="{BB962C8B-B14F-4D97-AF65-F5344CB8AC3E}">
        <p14:creationId xmlns:p14="http://schemas.microsoft.com/office/powerpoint/2010/main" val="217801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BD8310CC-2441-C0F0-C4FA-12E130357FF4}"/>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011DE94D-5AAA-C6D3-A082-C4434D218EF5}"/>
              </a:ext>
            </a:extLst>
          </p:cNvPr>
          <p:cNvSpPr>
            <a:spLocks noGrp="1"/>
          </p:cNvSpPr>
          <p:nvPr>
            <p:ph sz="half" idx="2"/>
          </p:nvPr>
        </p:nvSpPr>
        <p:spPr/>
        <p:txBody>
          <a:bodyPr/>
          <a:lstStyle/>
          <a:p>
            <a:endParaRPr lang="fr-FR"/>
          </a:p>
        </p:txBody>
      </p:sp>
      <p:sp>
        <p:nvSpPr>
          <p:cNvPr id="4" name="Titre 3">
            <a:extLst>
              <a:ext uri="{FF2B5EF4-FFF2-40B4-BE49-F238E27FC236}">
                <a16:creationId xmlns:a16="http://schemas.microsoft.com/office/drawing/2014/main" id="{1FCC5ABD-BF5D-C2B4-BAC4-A804FE6F2125}"/>
              </a:ext>
            </a:extLst>
          </p:cNvPr>
          <p:cNvSpPr>
            <a:spLocks noGrp="1"/>
          </p:cNvSpPr>
          <p:nvPr>
            <p:ph type="title"/>
          </p:nvPr>
        </p:nvSpPr>
        <p:spPr/>
        <p:txBody>
          <a:bodyPr/>
          <a:lstStyle/>
          <a:p>
            <a:endParaRPr lang="fr-FR" dirty="0"/>
          </a:p>
        </p:txBody>
      </p:sp>
      <p:sp>
        <p:nvSpPr>
          <p:cNvPr id="5" name="Espace réservé du texte 4">
            <a:extLst>
              <a:ext uri="{FF2B5EF4-FFF2-40B4-BE49-F238E27FC236}">
                <a16:creationId xmlns:a16="http://schemas.microsoft.com/office/drawing/2014/main" id="{B003E9F4-D43B-E14B-7B3D-88B8DC4EEE37}"/>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1512840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CA78788-EDC9-166D-B2FB-659A470E6239}"/>
              </a:ext>
            </a:extLst>
          </p:cNvPr>
          <p:cNvSpPr>
            <a:spLocks noGrp="1"/>
          </p:cNvSpPr>
          <p:nvPr>
            <p:ph type="title"/>
          </p:nvPr>
        </p:nvSpPr>
        <p:spPr/>
        <p:txBody>
          <a:bodyPr/>
          <a:lstStyle/>
          <a:p>
            <a:r>
              <a:rPr lang="fr-FR" dirty="0"/>
              <a:t>Maquette d’une pièce</a:t>
            </a:r>
          </a:p>
        </p:txBody>
      </p:sp>
      <p:sp>
        <p:nvSpPr>
          <p:cNvPr id="5" name="Espace réservé du texte 4">
            <a:extLst>
              <a:ext uri="{FF2B5EF4-FFF2-40B4-BE49-F238E27FC236}">
                <a16:creationId xmlns:a16="http://schemas.microsoft.com/office/drawing/2014/main" id="{EA28419A-F5DF-D4B2-3418-8CD2C463725D}"/>
              </a:ext>
            </a:extLst>
          </p:cNvPr>
          <p:cNvSpPr>
            <a:spLocks noGrp="1"/>
          </p:cNvSpPr>
          <p:nvPr>
            <p:ph type="body" sz="quarter" idx="13"/>
          </p:nvPr>
        </p:nvSpPr>
        <p:spPr/>
        <p:txBody>
          <a:bodyPr/>
          <a:lstStyle/>
          <a:p>
            <a:r>
              <a:rPr lang="fr-FR" dirty="0"/>
              <a:t>Etude expérimentale</a:t>
            </a:r>
          </a:p>
        </p:txBody>
      </p:sp>
      <p:pic>
        <p:nvPicPr>
          <p:cNvPr id="7" name="Image 6">
            <a:extLst>
              <a:ext uri="{FF2B5EF4-FFF2-40B4-BE49-F238E27FC236}">
                <a16:creationId xmlns:a16="http://schemas.microsoft.com/office/drawing/2014/main" id="{50D3D351-1D36-3206-A733-FCD9F54D660D}"/>
              </a:ext>
            </a:extLst>
          </p:cNvPr>
          <p:cNvPicPr>
            <a:picLocks noChangeAspect="1"/>
          </p:cNvPicPr>
          <p:nvPr/>
        </p:nvPicPr>
        <p:blipFill>
          <a:blip r:embed="rId3"/>
          <a:stretch>
            <a:fillRect/>
          </a:stretch>
        </p:blipFill>
        <p:spPr>
          <a:xfrm>
            <a:off x="524598" y="1580050"/>
            <a:ext cx="2807702" cy="2497030"/>
          </a:xfrm>
          <a:prstGeom prst="rect">
            <a:avLst/>
          </a:prstGeom>
        </p:spPr>
      </p:pic>
      <p:pic>
        <p:nvPicPr>
          <p:cNvPr id="9" name="Image 8">
            <a:extLst>
              <a:ext uri="{FF2B5EF4-FFF2-40B4-BE49-F238E27FC236}">
                <a16:creationId xmlns:a16="http://schemas.microsoft.com/office/drawing/2014/main" id="{03621AAC-3AC9-98A5-047A-58B519B95116}"/>
              </a:ext>
            </a:extLst>
          </p:cNvPr>
          <p:cNvPicPr>
            <a:picLocks noChangeAspect="1"/>
          </p:cNvPicPr>
          <p:nvPr/>
        </p:nvPicPr>
        <p:blipFill>
          <a:blip r:embed="rId4"/>
          <a:stretch>
            <a:fillRect/>
          </a:stretch>
        </p:blipFill>
        <p:spPr>
          <a:xfrm>
            <a:off x="685346" y="4248689"/>
            <a:ext cx="3100057" cy="2208152"/>
          </a:xfrm>
          <a:prstGeom prst="rect">
            <a:avLst/>
          </a:prstGeom>
        </p:spPr>
      </p:pic>
      <p:pic>
        <p:nvPicPr>
          <p:cNvPr id="11" name="Image 10">
            <a:extLst>
              <a:ext uri="{FF2B5EF4-FFF2-40B4-BE49-F238E27FC236}">
                <a16:creationId xmlns:a16="http://schemas.microsoft.com/office/drawing/2014/main" id="{B653534E-177F-7266-9006-7E1CB9851DD5}"/>
              </a:ext>
            </a:extLst>
          </p:cNvPr>
          <p:cNvPicPr>
            <a:picLocks noChangeAspect="1"/>
          </p:cNvPicPr>
          <p:nvPr/>
        </p:nvPicPr>
        <p:blipFill>
          <a:blip r:embed="rId5"/>
          <a:stretch>
            <a:fillRect/>
          </a:stretch>
        </p:blipFill>
        <p:spPr>
          <a:xfrm>
            <a:off x="4171615" y="2068969"/>
            <a:ext cx="4861913" cy="4544425"/>
          </a:xfrm>
          <a:prstGeom prst="rect">
            <a:avLst/>
          </a:prstGeom>
        </p:spPr>
      </p:pic>
    </p:spTree>
    <p:extLst>
      <p:ext uri="{BB962C8B-B14F-4D97-AF65-F5344CB8AC3E}">
        <p14:creationId xmlns:p14="http://schemas.microsoft.com/office/powerpoint/2010/main" val="4066832028"/>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22531-F801-79D4-C296-C76E80157FDD}"/>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670B819-62D5-01D0-CA27-8DD5BA183F12}"/>
              </a:ext>
            </a:extLst>
          </p:cNvPr>
          <p:cNvSpPr>
            <a:spLocks noGrp="1"/>
          </p:cNvSpPr>
          <p:nvPr>
            <p:ph type="title"/>
          </p:nvPr>
        </p:nvSpPr>
        <p:spPr/>
        <p:txBody>
          <a:bodyPr>
            <a:normAutofit/>
          </a:bodyPr>
          <a:lstStyle/>
          <a:p>
            <a:pPr algn="l"/>
            <a:r>
              <a:rPr lang="fr-FR" sz="2400" dirty="0"/>
              <a:t>Réalisation de la maquette </a:t>
            </a:r>
          </a:p>
        </p:txBody>
      </p:sp>
      <p:sp>
        <p:nvSpPr>
          <p:cNvPr id="5" name="Espace réservé du texte 4">
            <a:extLst>
              <a:ext uri="{FF2B5EF4-FFF2-40B4-BE49-F238E27FC236}">
                <a16:creationId xmlns:a16="http://schemas.microsoft.com/office/drawing/2014/main" id="{D627DD6D-7A96-761D-3C49-2D15C3937112}"/>
              </a:ext>
            </a:extLst>
          </p:cNvPr>
          <p:cNvSpPr>
            <a:spLocks noGrp="1"/>
          </p:cNvSpPr>
          <p:nvPr>
            <p:ph type="body" sz="quarter" idx="13"/>
          </p:nvPr>
        </p:nvSpPr>
        <p:spPr/>
        <p:txBody>
          <a:bodyPr/>
          <a:lstStyle/>
          <a:p>
            <a:endParaRPr lang="fr-FR"/>
          </a:p>
        </p:txBody>
      </p:sp>
      <p:pic>
        <p:nvPicPr>
          <p:cNvPr id="7" name="Image 6">
            <a:extLst>
              <a:ext uri="{FF2B5EF4-FFF2-40B4-BE49-F238E27FC236}">
                <a16:creationId xmlns:a16="http://schemas.microsoft.com/office/drawing/2014/main" id="{1DF82380-1963-0401-4DCE-90F22EAFF2C8}"/>
              </a:ext>
            </a:extLst>
          </p:cNvPr>
          <p:cNvPicPr>
            <a:picLocks noChangeAspect="1"/>
          </p:cNvPicPr>
          <p:nvPr/>
        </p:nvPicPr>
        <p:blipFill>
          <a:blip r:embed="rId2"/>
          <a:stretch>
            <a:fillRect/>
          </a:stretch>
        </p:blipFill>
        <p:spPr>
          <a:xfrm>
            <a:off x="159026" y="1510476"/>
            <a:ext cx="3582464" cy="2686848"/>
          </a:xfrm>
          <a:prstGeom prst="rect">
            <a:avLst/>
          </a:prstGeom>
        </p:spPr>
      </p:pic>
      <p:pic>
        <p:nvPicPr>
          <p:cNvPr id="9" name="Image 8">
            <a:extLst>
              <a:ext uri="{FF2B5EF4-FFF2-40B4-BE49-F238E27FC236}">
                <a16:creationId xmlns:a16="http://schemas.microsoft.com/office/drawing/2014/main" id="{9F74E08A-E469-91F8-7BF2-6742DE58BF3D}"/>
              </a:ext>
            </a:extLst>
          </p:cNvPr>
          <p:cNvPicPr>
            <a:picLocks noChangeAspect="1"/>
          </p:cNvPicPr>
          <p:nvPr/>
        </p:nvPicPr>
        <p:blipFill>
          <a:blip r:embed="rId3"/>
          <a:stretch>
            <a:fillRect/>
          </a:stretch>
        </p:blipFill>
        <p:spPr>
          <a:xfrm>
            <a:off x="4409872" y="1510476"/>
            <a:ext cx="4048782" cy="3036586"/>
          </a:xfrm>
          <a:prstGeom prst="rect">
            <a:avLst/>
          </a:prstGeom>
        </p:spPr>
      </p:pic>
    </p:spTree>
    <p:extLst>
      <p:ext uri="{BB962C8B-B14F-4D97-AF65-F5344CB8AC3E}">
        <p14:creationId xmlns:p14="http://schemas.microsoft.com/office/powerpoint/2010/main" val="279005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28C5CA-342F-016E-3820-B8D397DB6C0D}"/>
              </a:ext>
            </a:extLst>
          </p:cNvPr>
          <p:cNvSpPr>
            <a:spLocks noGrp="1"/>
          </p:cNvSpPr>
          <p:nvPr>
            <p:ph type="title"/>
          </p:nvPr>
        </p:nvSpPr>
        <p:spPr>
          <a:xfrm>
            <a:off x="581979" y="1066799"/>
            <a:ext cx="3232313" cy="970450"/>
          </a:xfrm>
        </p:spPr>
        <p:txBody>
          <a:bodyPr>
            <a:normAutofit fontScale="90000"/>
          </a:bodyPr>
          <a:lstStyle/>
          <a:p>
            <a:r>
              <a:rPr lang="fr-FR" dirty="0"/>
              <a:t>Introduction – Contexte</a:t>
            </a:r>
            <a:br>
              <a:rPr lang="fr-FR" dirty="0"/>
            </a:br>
            <a:endParaRPr lang="fr-FR" dirty="0"/>
          </a:p>
        </p:txBody>
      </p:sp>
      <p:sp>
        <p:nvSpPr>
          <p:cNvPr id="4" name="Espace réservé du texte 3">
            <a:extLst>
              <a:ext uri="{FF2B5EF4-FFF2-40B4-BE49-F238E27FC236}">
                <a16:creationId xmlns:a16="http://schemas.microsoft.com/office/drawing/2014/main" id="{C618C40F-A21E-7B68-86F8-ECBE003A1093}"/>
              </a:ext>
            </a:extLst>
          </p:cNvPr>
          <p:cNvSpPr>
            <a:spLocks noGrp="1"/>
          </p:cNvSpPr>
          <p:nvPr>
            <p:ph type="body" sz="quarter" idx="13"/>
          </p:nvPr>
        </p:nvSpPr>
        <p:spPr/>
        <p:txBody>
          <a:bodyPr/>
          <a:lstStyle/>
          <a:p>
            <a:r>
              <a:rPr lang="fr-FR" dirty="0"/>
              <a:t>Introduction </a:t>
            </a:r>
          </a:p>
        </p:txBody>
      </p:sp>
      <p:pic>
        <p:nvPicPr>
          <p:cNvPr id="3074" name="Picture 2" descr="Etiquette énergie d’une maison : comment la calculer ? | EnergyGo">
            <a:extLst>
              <a:ext uri="{FF2B5EF4-FFF2-40B4-BE49-F238E27FC236}">
                <a16:creationId xmlns:a16="http://schemas.microsoft.com/office/drawing/2014/main" id="{46070F46-9737-DCC4-751F-CB9899F90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555" y="1835923"/>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texte 5">
            <a:extLst>
              <a:ext uri="{FF2B5EF4-FFF2-40B4-BE49-F238E27FC236}">
                <a16:creationId xmlns:a16="http://schemas.microsoft.com/office/drawing/2014/main" id="{8E0C73B7-868C-6D5E-FB0C-8413B5A0A37A}"/>
              </a:ext>
            </a:extLst>
          </p:cNvPr>
          <p:cNvSpPr txBox="1">
            <a:spLocks/>
          </p:cNvSpPr>
          <p:nvPr/>
        </p:nvSpPr>
        <p:spPr>
          <a:xfrm>
            <a:off x="669445" y="2419501"/>
            <a:ext cx="2780167" cy="2884516"/>
          </a:xfrm>
          <a:prstGeom prst="rect">
            <a:avLst/>
          </a:prstGeom>
        </p:spPr>
        <p:txBody>
          <a:bodyPr>
            <a:normAutofit fontScale="77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fr-FR"/>
          </a:p>
          <a:p>
            <a:r>
              <a:rPr lang="fr-FR"/>
              <a:t>Augmentation des températures dû à la crise climatique </a:t>
            </a:r>
          </a:p>
          <a:p>
            <a:endParaRPr lang="fr-FR"/>
          </a:p>
          <a:p>
            <a:r>
              <a:rPr lang="fr-FR"/>
              <a:t>Importance du secteur du bâtiment concernant les gaz à effet de serre</a:t>
            </a:r>
          </a:p>
          <a:p>
            <a:endParaRPr lang="fr-FR"/>
          </a:p>
          <a:p>
            <a:r>
              <a:rPr lang="fr-FR"/>
              <a:t>Système de climatisation active énergivore</a:t>
            </a:r>
            <a:endParaRPr lang="fr-FR" dirty="0"/>
          </a:p>
        </p:txBody>
      </p:sp>
      <p:cxnSp>
        <p:nvCxnSpPr>
          <p:cNvPr id="6" name="Connecteur droit 5">
            <a:extLst>
              <a:ext uri="{FF2B5EF4-FFF2-40B4-BE49-F238E27FC236}">
                <a16:creationId xmlns:a16="http://schemas.microsoft.com/office/drawing/2014/main" id="{BBF3F17E-A446-63ED-39B0-C5933C2881EC}"/>
              </a:ext>
            </a:extLst>
          </p:cNvPr>
          <p:cNvCxnSpPr>
            <a:cxnSpLocks/>
          </p:cNvCxnSpPr>
          <p:nvPr/>
        </p:nvCxnSpPr>
        <p:spPr>
          <a:xfrm>
            <a:off x="1712794" y="2237818"/>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35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85F33-F98D-4244-B073-5D062EB3979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A83C5C4-C839-99C1-F68D-E1FDFD1055CA}"/>
              </a:ext>
            </a:extLst>
          </p:cNvPr>
          <p:cNvSpPr>
            <a:spLocks noGrp="1"/>
          </p:cNvSpPr>
          <p:nvPr>
            <p:ph type="title"/>
          </p:nvPr>
        </p:nvSpPr>
        <p:spPr/>
        <p:txBody>
          <a:bodyPr>
            <a:normAutofit/>
          </a:bodyPr>
          <a:lstStyle/>
          <a:p>
            <a:pPr algn="l"/>
            <a:r>
              <a:rPr lang="fr-FR" sz="2400" dirty="0"/>
              <a:t>Exploitation </a:t>
            </a:r>
          </a:p>
        </p:txBody>
      </p:sp>
      <p:sp>
        <p:nvSpPr>
          <p:cNvPr id="5" name="Espace réservé du texte 4">
            <a:extLst>
              <a:ext uri="{FF2B5EF4-FFF2-40B4-BE49-F238E27FC236}">
                <a16:creationId xmlns:a16="http://schemas.microsoft.com/office/drawing/2014/main" id="{232B184E-2DD0-7DD0-ED0A-4E916A9AE45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414740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E59AC044-E267-D785-E731-F2CEE954BCFA}"/>
              </a:ext>
            </a:extLst>
          </p:cNvPr>
          <p:cNvSpPr>
            <a:spLocks noGrp="1"/>
          </p:cNvSpPr>
          <p:nvPr>
            <p:ph type="body" sz="quarter" idx="13"/>
          </p:nvPr>
        </p:nvSpPr>
        <p:spPr/>
        <p:txBody>
          <a:bodyPr/>
          <a:lstStyle/>
          <a:p>
            <a:r>
              <a:rPr lang="fr-FR" dirty="0"/>
              <a:t>Annexe 1</a:t>
            </a:r>
          </a:p>
        </p:txBody>
      </p:sp>
      <p:pic>
        <p:nvPicPr>
          <p:cNvPr id="6" name="Image 5">
            <a:extLst>
              <a:ext uri="{FF2B5EF4-FFF2-40B4-BE49-F238E27FC236}">
                <a16:creationId xmlns:a16="http://schemas.microsoft.com/office/drawing/2014/main" id="{8D0770D1-CA18-D806-C53E-67F2608FAF94}"/>
              </a:ext>
            </a:extLst>
          </p:cNvPr>
          <p:cNvPicPr>
            <a:picLocks noChangeAspect="1"/>
          </p:cNvPicPr>
          <p:nvPr/>
        </p:nvPicPr>
        <p:blipFill>
          <a:blip r:embed="rId2"/>
          <a:stretch>
            <a:fillRect/>
          </a:stretch>
        </p:blipFill>
        <p:spPr>
          <a:xfrm>
            <a:off x="1434107" y="667910"/>
            <a:ext cx="6275786" cy="5865971"/>
          </a:xfrm>
          <a:prstGeom prst="rect">
            <a:avLst/>
          </a:prstGeom>
        </p:spPr>
      </p:pic>
    </p:spTree>
    <p:extLst>
      <p:ext uri="{BB962C8B-B14F-4D97-AF65-F5344CB8AC3E}">
        <p14:creationId xmlns:p14="http://schemas.microsoft.com/office/powerpoint/2010/main" val="200385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14E49B-90D1-C9F3-A6DC-1793B7F11D28}"/>
              </a:ext>
            </a:extLst>
          </p:cNvPr>
          <p:cNvSpPr>
            <a:spLocks noGrp="1"/>
          </p:cNvSpPr>
          <p:nvPr>
            <p:ph type="title"/>
          </p:nvPr>
        </p:nvSpPr>
        <p:spPr>
          <a:xfrm>
            <a:off x="685346" y="1314450"/>
            <a:ext cx="7765322" cy="4225835"/>
          </a:xfrm>
        </p:spPr>
        <p:txBody>
          <a:bodyPr/>
          <a:lstStyle/>
          <a:p>
            <a:r>
              <a:rPr lang="fr-FR" dirty="0"/>
              <a:t>Problématique : </a:t>
            </a:r>
            <a:br>
              <a:rPr lang="fr-FR" dirty="0"/>
            </a:br>
            <a:r>
              <a:rPr lang="fr-FR" dirty="0"/>
              <a:t>Comment améliorer le confort thermique d’un bâtiment grâce aux matériaux à changement de phase ?</a:t>
            </a:r>
          </a:p>
        </p:txBody>
      </p:sp>
      <p:sp>
        <p:nvSpPr>
          <p:cNvPr id="3" name="Espace réservé du texte 8">
            <a:extLst>
              <a:ext uri="{FF2B5EF4-FFF2-40B4-BE49-F238E27FC236}">
                <a16:creationId xmlns:a16="http://schemas.microsoft.com/office/drawing/2014/main" id="{711AD9BB-2123-139F-4311-7B00D5E9BA9A}"/>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Tree>
    <p:extLst>
      <p:ext uri="{BB962C8B-B14F-4D97-AF65-F5344CB8AC3E}">
        <p14:creationId xmlns:p14="http://schemas.microsoft.com/office/powerpoint/2010/main" val="974275616"/>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60A25-628E-1F45-711F-D1A201CFB7FC}"/>
              </a:ext>
            </a:extLst>
          </p:cNvPr>
          <p:cNvSpPr>
            <a:spLocks noGrp="1"/>
          </p:cNvSpPr>
          <p:nvPr>
            <p:ph type="title"/>
          </p:nvPr>
        </p:nvSpPr>
        <p:spPr>
          <a:xfrm>
            <a:off x="195549" y="1357023"/>
            <a:ext cx="4236511" cy="970450"/>
          </a:xfrm>
        </p:spPr>
        <p:txBody>
          <a:bodyPr/>
          <a:lstStyle/>
          <a:p>
            <a:r>
              <a:rPr lang="fr-FR" dirty="0"/>
              <a:t>Les Objectifs </a:t>
            </a:r>
          </a:p>
        </p:txBody>
      </p:sp>
      <p:sp>
        <p:nvSpPr>
          <p:cNvPr id="3" name="Espace réservé du texte 14">
            <a:extLst>
              <a:ext uri="{FF2B5EF4-FFF2-40B4-BE49-F238E27FC236}">
                <a16:creationId xmlns:a16="http://schemas.microsoft.com/office/drawing/2014/main" id="{52D41E7F-CF2D-DAE9-C99F-639AAE6D3629}"/>
              </a:ext>
            </a:extLst>
          </p:cNvPr>
          <p:cNvSpPr txBox="1">
            <a:spLocks/>
          </p:cNvSpPr>
          <p:nvPr/>
        </p:nvSpPr>
        <p:spPr>
          <a:xfrm>
            <a:off x="971824" y="2473694"/>
            <a:ext cx="2475738" cy="3219450"/>
          </a:xfrm>
          <a:prstGeom prst="rect">
            <a:avLst/>
          </a:prstGeom>
        </p:spPr>
        <p:txBody>
          <a:bodyPr anchor="ct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lgn="ctr">
              <a:buFont typeface="Arial" panose="020B0604020202020204" pitchFamily="34" charset="0"/>
              <a:buChar char="•"/>
            </a:pPr>
            <a:r>
              <a:rPr lang="fr-FR" sz="1500" dirty="0"/>
              <a:t>étudier l’inertie thermique avec des MCP</a:t>
            </a:r>
          </a:p>
          <a:p>
            <a:pPr marL="285750" indent="-285750" algn="ctr">
              <a:buFont typeface="Arial" panose="020B0604020202020204" pitchFamily="34" charset="0"/>
              <a:buChar char="•"/>
            </a:pPr>
            <a:r>
              <a:rPr lang="fr-FR" sz="1500" dirty="0"/>
              <a:t>Développé un modèle numérique de l’équation de la chaleur incorporant des MCP</a:t>
            </a:r>
          </a:p>
          <a:p>
            <a:pPr marL="285750" indent="-285750">
              <a:buFont typeface="Arial" panose="020B0604020202020204" pitchFamily="34" charset="0"/>
              <a:buChar char="•"/>
            </a:pPr>
            <a:endParaRPr lang="fr-FR" sz="1500" dirty="0"/>
          </a:p>
          <a:p>
            <a:endParaRPr lang="fr-FR" sz="1500" dirty="0"/>
          </a:p>
        </p:txBody>
      </p:sp>
      <p:sp>
        <p:nvSpPr>
          <p:cNvPr id="4" name="Espace réservé du texte 8">
            <a:extLst>
              <a:ext uri="{FF2B5EF4-FFF2-40B4-BE49-F238E27FC236}">
                <a16:creationId xmlns:a16="http://schemas.microsoft.com/office/drawing/2014/main" id="{9BADAC39-1AD4-8522-FBE0-63400B788C5C}"/>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pic>
        <p:nvPicPr>
          <p:cNvPr id="6" name="Graphique 5" descr="Mille avec un remplissage uni">
            <a:extLst>
              <a:ext uri="{FF2B5EF4-FFF2-40B4-BE49-F238E27FC236}">
                <a16:creationId xmlns:a16="http://schemas.microsoft.com/office/drawing/2014/main" id="{6F444544-A2DE-5D9C-AE8C-D4B4F32C6A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4901" y="1272871"/>
            <a:ext cx="4228106" cy="4228106"/>
          </a:xfrm>
          <a:prstGeom prst="rect">
            <a:avLst/>
          </a:prstGeom>
        </p:spPr>
      </p:pic>
      <p:cxnSp>
        <p:nvCxnSpPr>
          <p:cNvPr id="7" name="Connecteur droit 6">
            <a:extLst>
              <a:ext uri="{FF2B5EF4-FFF2-40B4-BE49-F238E27FC236}">
                <a16:creationId xmlns:a16="http://schemas.microsoft.com/office/drawing/2014/main" id="{0C9809B6-6600-6C99-6EEA-67B00EDCD19B}"/>
              </a:ext>
            </a:extLst>
          </p:cNvPr>
          <p:cNvCxnSpPr>
            <a:cxnSpLocks/>
          </p:cNvCxnSpPr>
          <p:nvPr/>
        </p:nvCxnSpPr>
        <p:spPr>
          <a:xfrm>
            <a:off x="1956075" y="2463484"/>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9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159C023D-27E2-FE66-C7FD-603A1C0EF924}"/>
              </a:ext>
            </a:extLst>
          </p:cNvPr>
          <p:cNvSpPr>
            <a:spLocks noGrp="1"/>
          </p:cNvSpPr>
          <p:nvPr>
            <p:ph type="title"/>
          </p:nvPr>
        </p:nvSpPr>
        <p:spPr>
          <a:xfrm>
            <a:off x="5241443" y="1057801"/>
            <a:ext cx="3457284" cy="970450"/>
          </a:xfrm>
        </p:spPr>
        <p:txBody>
          <a:bodyPr/>
          <a:lstStyle/>
          <a:p>
            <a:r>
              <a:rPr lang="fr-FR" dirty="0"/>
              <a:t>Plan d’étude</a:t>
            </a:r>
          </a:p>
        </p:txBody>
      </p:sp>
      <p:sp>
        <p:nvSpPr>
          <p:cNvPr id="23" name="Espace réservé du texte 22">
            <a:extLst>
              <a:ext uri="{FF2B5EF4-FFF2-40B4-BE49-F238E27FC236}">
                <a16:creationId xmlns:a16="http://schemas.microsoft.com/office/drawing/2014/main" id="{B047891E-558D-029D-D9FB-9CAA2D8C3225}"/>
              </a:ext>
            </a:extLst>
          </p:cNvPr>
          <p:cNvSpPr>
            <a:spLocks noGrp="1"/>
          </p:cNvSpPr>
          <p:nvPr>
            <p:ph type="body" sz="half" idx="17"/>
          </p:nvPr>
        </p:nvSpPr>
        <p:spPr>
          <a:xfrm>
            <a:off x="5732216" y="2436313"/>
            <a:ext cx="2475738" cy="3219450"/>
          </a:xfrm>
        </p:spPr>
        <p:txBody>
          <a:bodyPr>
            <a:normAutofit/>
          </a:bodyPr>
          <a:lstStyle/>
          <a:p>
            <a:pPr algn="l"/>
            <a:r>
              <a:rPr lang="fr-FR" sz="1800" dirty="0"/>
              <a:t>1.La Théorie des MCP</a:t>
            </a:r>
          </a:p>
          <a:p>
            <a:pPr algn="l"/>
            <a:r>
              <a:rPr lang="fr-FR" sz="1800" dirty="0"/>
              <a:t>2. Caractérisation du MCP</a:t>
            </a:r>
          </a:p>
          <a:p>
            <a:pPr algn="l"/>
            <a:r>
              <a:rPr lang="fr-FR" sz="1800" dirty="0"/>
              <a:t>3. Mise en équation</a:t>
            </a:r>
          </a:p>
          <a:p>
            <a:pPr algn="l"/>
            <a:r>
              <a:rPr lang="fr-FR" sz="1800" dirty="0"/>
              <a:t>4.Modèle numérique</a:t>
            </a:r>
          </a:p>
          <a:p>
            <a:pPr algn="l"/>
            <a:r>
              <a:rPr lang="fr-FR" sz="1800" dirty="0"/>
              <a:t>5.Éxpérimentation</a:t>
            </a:r>
          </a:p>
          <a:p>
            <a:pPr algn="l"/>
            <a:r>
              <a:rPr lang="fr-FR" sz="1800" dirty="0"/>
              <a:t>6.conclusion</a:t>
            </a:r>
          </a:p>
        </p:txBody>
      </p:sp>
      <p:pic>
        <p:nvPicPr>
          <p:cNvPr id="29" name="Graphique 28" descr="Personne avec une idée avec un remplissage uni">
            <a:extLst>
              <a:ext uri="{FF2B5EF4-FFF2-40B4-BE49-F238E27FC236}">
                <a16:creationId xmlns:a16="http://schemas.microsoft.com/office/drawing/2014/main" id="{C1C071C0-6EEA-C04A-A0BF-DED434D131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255" y="1517541"/>
            <a:ext cx="3409122" cy="3409122"/>
          </a:xfrm>
          <a:prstGeom prst="rect">
            <a:avLst/>
          </a:prstGeom>
        </p:spPr>
      </p:pic>
      <p:cxnSp>
        <p:nvCxnSpPr>
          <p:cNvPr id="30" name="Connecteur droit 29">
            <a:extLst>
              <a:ext uri="{FF2B5EF4-FFF2-40B4-BE49-F238E27FC236}">
                <a16:creationId xmlns:a16="http://schemas.microsoft.com/office/drawing/2014/main" id="{4DFF5310-7637-0E76-274B-1E5B7D24BB9A}"/>
              </a:ext>
            </a:extLst>
          </p:cNvPr>
          <p:cNvCxnSpPr>
            <a:cxnSpLocks/>
          </p:cNvCxnSpPr>
          <p:nvPr/>
        </p:nvCxnSpPr>
        <p:spPr>
          <a:xfrm>
            <a:off x="6551929" y="2058636"/>
            <a:ext cx="7154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Espace réservé du texte 8">
            <a:extLst>
              <a:ext uri="{FF2B5EF4-FFF2-40B4-BE49-F238E27FC236}">
                <a16:creationId xmlns:a16="http://schemas.microsoft.com/office/drawing/2014/main" id="{6AE4B3C4-516D-8721-645D-E36D121C1395}"/>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Tree>
    <p:extLst>
      <p:ext uri="{BB962C8B-B14F-4D97-AF65-F5344CB8AC3E}">
        <p14:creationId xmlns:p14="http://schemas.microsoft.com/office/powerpoint/2010/main" val="103478752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F16D89-7CF7-0B4F-AE63-2B5F12C78C3E}"/>
              </a:ext>
            </a:extLst>
          </p:cNvPr>
          <p:cNvSpPr/>
          <p:nvPr/>
        </p:nvSpPr>
        <p:spPr>
          <a:xfrm>
            <a:off x="4937760" y="4032638"/>
            <a:ext cx="3880237" cy="231586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BFD6DF39-9A25-BA90-EDA4-C0DA919DC25D}"/>
              </a:ext>
            </a:extLst>
          </p:cNvPr>
          <p:cNvSpPr>
            <a:spLocks noGrp="1"/>
          </p:cNvSpPr>
          <p:nvPr>
            <p:ph type="title"/>
          </p:nvPr>
        </p:nvSpPr>
        <p:spPr>
          <a:xfrm>
            <a:off x="454758" y="1009624"/>
            <a:ext cx="4117242" cy="970450"/>
          </a:xfrm>
        </p:spPr>
        <p:txBody>
          <a:bodyPr>
            <a:normAutofit fontScale="90000"/>
          </a:bodyPr>
          <a:lstStyle/>
          <a:p>
            <a:r>
              <a:rPr lang="fr-FR" dirty="0"/>
              <a:t>Les MCP dans tous leurs états </a:t>
            </a:r>
          </a:p>
        </p:txBody>
      </p:sp>
      <p:sp>
        <p:nvSpPr>
          <p:cNvPr id="4" name="Espace réservé du contenu 3">
            <a:extLst>
              <a:ext uri="{FF2B5EF4-FFF2-40B4-BE49-F238E27FC236}">
                <a16:creationId xmlns:a16="http://schemas.microsoft.com/office/drawing/2014/main" id="{3A30082C-6414-BF2C-7604-0B58F2E72C30}"/>
              </a:ext>
            </a:extLst>
          </p:cNvPr>
          <p:cNvSpPr>
            <a:spLocks noGrp="1"/>
          </p:cNvSpPr>
          <p:nvPr>
            <p:ph sz="half" idx="1"/>
          </p:nvPr>
        </p:nvSpPr>
        <p:spPr>
          <a:xfrm>
            <a:off x="685346" y="2532499"/>
            <a:ext cx="3795373" cy="3572194"/>
          </a:xfrm>
        </p:spPr>
        <p:txBody>
          <a:bodyPr>
            <a:normAutofit/>
          </a:bodyPr>
          <a:lstStyle/>
          <a:p>
            <a:r>
              <a:rPr lang="fr-FR" dirty="0"/>
              <a:t>Chaleur sensible/chaleur latente</a:t>
            </a:r>
          </a:p>
          <a:p>
            <a:r>
              <a:rPr lang="fr-FR" dirty="0"/>
              <a:t>Changement de température jour/nuit</a:t>
            </a:r>
          </a:p>
          <a:p>
            <a:r>
              <a:rPr lang="fr-FR" dirty="0"/>
              <a:t>Augmentation de l’inertie thermique </a:t>
            </a:r>
          </a:p>
        </p:txBody>
      </p:sp>
      <p:sp>
        <p:nvSpPr>
          <p:cNvPr id="2" name="Rectangle 1">
            <a:extLst>
              <a:ext uri="{FF2B5EF4-FFF2-40B4-BE49-F238E27FC236}">
                <a16:creationId xmlns:a16="http://schemas.microsoft.com/office/drawing/2014/main" id="{9EC02E14-14C6-019F-4CCC-EABE40DF6A0E}"/>
              </a:ext>
            </a:extLst>
          </p:cNvPr>
          <p:cNvSpPr/>
          <p:nvPr/>
        </p:nvSpPr>
        <p:spPr>
          <a:xfrm>
            <a:off x="4937760" y="628153"/>
            <a:ext cx="3880237" cy="26863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27DE6B5F-7727-303E-1111-5A8EECC75C71}"/>
              </a:ext>
            </a:extLst>
          </p:cNvPr>
          <p:cNvPicPr>
            <a:picLocks noChangeAspect="1"/>
          </p:cNvPicPr>
          <p:nvPr/>
        </p:nvPicPr>
        <p:blipFill>
          <a:blip r:embed="rId3"/>
          <a:stretch>
            <a:fillRect/>
          </a:stretch>
        </p:blipFill>
        <p:spPr>
          <a:xfrm>
            <a:off x="5043736" y="732115"/>
            <a:ext cx="3971156" cy="2686369"/>
          </a:xfrm>
          <a:prstGeom prst="rect">
            <a:avLst/>
          </a:prstGeom>
        </p:spPr>
      </p:pic>
      <p:sp>
        <p:nvSpPr>
          <p:cNvPr id="26" name="Espace réservé du texte 8">
            <a:extLst>
              <a:ext uri="{FF2B5EF4-FFF2-40B4-BE49-F238E27FC236}">
                <a16:creationId xmlns:a16="http://schemas.microsoft.com/office/drawing/2014/main" id="{779AAAD1-5675-25A4-DB5D-F96BE44643BB}"/>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La théorie des MCP</a:t>
            </a:r>
          </a:p>
        </p:txBody>
      </p:sp>
      <p:pic>
        <p:nvPicPr>
          <p:cNvPr id="28" name="Image 27">
            <a:extLst>
              <a:ext uri="{FF2B5EF4-FFF2-40B4-BE49-F238E27FC236}">
                <a16:creationId xmlns:a16="http://schemas.microsoft.com/office/drawing/2014/main" id="{C09A71B0-1257-72E2-A8C6-6D45F51034D5}"/>
              </a:ext>
            </a:extLst>
          </p:cNvPr>
          <p:cNvPicPr>
            <a:picLocks noChangeAspect="1"/>
          </p:cNvPicPr>
          <p:nvPr/>
        </p:nvPicPr>
        <p:blipFill>
          <a:blip r:embed="rId4"/>
          <a:stretch>
            <a:fillRect/>
          </a:stretch>
        </p:blipFill>
        <p:spPr>
          <a:xfrm>
            <a:off x="5043736" y="4149065"/>
            <a:ext cx="3971156" cy="2315860"/>
          </a:xfrm>
          <a:prstGeom prst="rect">
            <a:avLst/>
          </a:prstGeom>
        </p:spPr>
      </p:pic>
    </p:spTree>
    <p:extLst>
      <p:ext uri="{BB962C8B-B14F-4D97-AF65-F5344CB8AC3E}">
        <p14:creationId xmlns:p14="http://schemas.microsoft.com/office/powerpoint/2010/main" val="425141271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A5FD3-7B60-63E3-F015-E99712C8B8A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63A4DDC-796C-EB51-831A-62FB47B047C5}"/>
              </a:ext>
            </a:extLst>
          </p:cNvPr>
          <p:cNvSpPr/>
          <p:nvPr/>
        </p:nvSpPr>
        <p:spPr>
          <a:xfrm>
            <a:off x="1431235" y="3044554"/>
            <a:ext cx="6631388" cy="343529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08FAB4E3-1D15-EAB0-0CD4-03EB4F4F2707}"/>
              </a:ext>
            </a:extLst>
          </p:cNvPr>
          <p:cNvSpPr>
            <a:spLocks noGrp="1"/>
          </p:cNvSpPr>
          <p:nvPr>
            <p:ph type="title"/>
          </p:nvPr>
        </p:nvSpPr>
        <p:spPr>
          <a:xfrm>
            <a:off x="286606" y="1361932"/>
            <a:ext cx="4117242" cy="970450"/>
          </a:xfrm>
        </p:spPr>
        <p:txBody>
          <a:bodyPr>
            <a:normAutofit/>
          </a:bodyPr>
          <a:lstStyle/>
          <a:p>
            <a:r>
              <a:rPr lang="fr-FR" dirty="0"/>
              <a:t>Choix du MCP</a:t>
            </a:r>
          </a:p>
        </p:txBody>
      </p:sp>
      <p:sp>
        <p:nvSpPr>
          <p:cNvPr id="4" name="Espace réservé du contenu 3">
            <a:extLst>
              <a:ext uri="{FF2B5EF4-FFF2-40B4-BE49-F238E27FC236}">
                <a16:creationId xmlns:a16="http://schemas.microsoft.com/office/drawing/2014/main" id="{6117D6C2-4B7F-453D-7FCE-4EE79938981D}"/>
              </a:ext>
            </a:extLst>
          </p:cNvPr>
          <p:cNvSpPr>
            <a:spLocks noGrp="1"/>
          </p:cNvSpPr>
          <p:nvPr>
            <p:ph sz="half" idx="1"/>
          </p:nvPr>
        </p:nvSpPr>
        <p:spPr>
          <a:xfrm>
            <a:off x="5101778" y="1048448"/>
            <a:ext cx="2960846" cy="1859205"/>
          </a:xfrm>
        </p:spPr>
        <p:txBody>
          <a:bodyPr>
            <a:normAutofit lnSpcReduction="10000"/>
          </a:bodyPr>
          <a:lstStyle/>
          <a:p>
            <a:pPr marL="36900" indent="0">
              <a:buNone/>
            </a:pPr>
            <a:r>
              <a:rPr lang="fr-FR" sz="2800" dirty="0"/>
              <a:t>Paraffine :</a:t>
            </a:r>
          </a:p>
          <a:p>
            <a:r>
              <a:rPr lang="fr-FR" dirty="0"/>
              <a:t>Point de fusion bas</a:t>
            </a:r>
          </a:p>
          <a:p>
            <a:r>
              <a:rPr lang="fr-FR" dirty="0"/>
              <a:t>Bon marché</a:t>
            </a:r>
          </a:p>
          <a:p>
            <a:r>
              <a:rPr lang="fr-FR" dirty="0"/>
              <a:t>Non toxique </a:t>
            </a:r>
          </a:p>
          <a:p>
            <a:endParaRPr lang="fr-FR" dirty="0"/>
          </a:p>
        </p:txBody>
      </p:sp>
      <p:sp>
        <p:nvSpPr>
          <p:cNvPr id="26" name="Espace réservé du texte 8">
            <a:extLst>
              <a:ext uri="{FF2B5EF4-FFF2-40B4-BE49-F238E27FC236}">
                <a16:creationId xmlns:a16="http://schemas.microsoft.com/office/drawing/2014/main" id="{CA033B1A-325A-0D4E-38DA-510111278040}"/>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Caractérisation du MCP</a:t>
            </a:r>
          </a:p>
        </p:txBody>
      </p:sp>
      <p:pic>
        <p:nvPicPr>
          <p:cNvPr id="8" name="Image 7">
            <a:extLst>
              <a:ext uri="{FF2B5EF4-FFF2-40B4-BE49-F238E27FC236}">
                <a16:creationId xmlns:a16="http://schemas.microsoft.com/office/drawing/2014/main" id="{855C995B-177D-1354-41F3-7EB02A187AE0}"/>
              </a:ext>
            </a:extLst>
          </p:cNvPr>
          <p:cNvPicPr>
            <a:picLocks noChangeAspect="1"/>
          </p:cNvPicPr>
          <p:nvPr/>
        </p:nvPicPr>
        <p:blipFill>
          <a:blip r:embed="rId3"/>
          <a:stretch>
            <a:fillRect/>
          </a:stretch>
        </p:blipFill>
        <p:spPr>
          <a:xfrm>
            <a:off x="1609199" y="3181455"/>
            <a:ext cx="6631388" cy="3435293"/>
          </a:xfrm>
          <a:prstGeom prst="rect">
            <a:avLst/>
          </a:prstGeom>
        </p:spPr>
      </p:pic>
      <p:cxnSp>
        <p:nvCxnSpPr>
          <p:cNvPr id="10" name="Connecteur droit 9">
            <a:extLst>
              <a:ext uri="{FF2B5EF4-FFF2-40B4-BE49-F238E27FC236}">
                <a16:creationId xmlns:a16="http://schemas.microsoft.com/office/drawing/2014/main" id="{EAB77B03-860F-F40C-2FB1-A145F961527B}"/>
              </a:ext>
            </a:extLst>
          </p:cNvPr>
          <p:cNvCxnSpPr>
            <a:cxnSpLocks/>
          </p:cNvCxnSpPr>
          <p:nvPr/>
        </p:nvCxnSpPr>
        <p:spPr>
          <a:xfrm>
            <a:off x="4675367" y="1489152"/>
            <a:ext cx="0" cy="7769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942708"/>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B0EB6B-675A-88BE-62BD-1473113F59E4}"/>
              </a:ext>
            </a:extLst>
          </p:cNvPr>
          <p:cNvSpPr/>
          <p:nvPr/>
        </p:nvSpPr>
        <p:spPr>
          <a:xfrm>
            <a:off x="6046010" y="506064"/>
            <a:ext cx="2330547" cy="164114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A9F6D14F-5218-EF80-32F8-54BFE12A35D0}"/>
              </a:ext>
            </a:extLst>
          </p:cNvPr>
          <p:cNvSpPr>
            <a:spLocks noGrp="1"/>
          </p:cNvSpPr>
          <p:nvPr>
            <p:ph type="body" sz="quarter" idx="13"/>
          </p:nvPr>
        </p:nvSpPr>
        <p:spPr/>
        <p:txBody>
          <a:bodyPr>
            <a:normAutofit lnSpcReduction="10000"/>
          </a:bodyPr>
          <a:lstStyle/>
          <a:p>
            <a:r>
              <a:rPr lang="fr-FR" dirty="0"/>
              <a:t>Caractérisation de la paraffine </a:t>
            </a:r>
          </a:p>
          <a:p>
            <a:endParaRPr lang="fr-FR" dirty="0"/>
          </a:p>
        </p:txBody>
      </p:sp>
      <p:pic>
        <p:nvPicPr>
          <p:cNvPr id="7" name="Image 6">
            <a:extLst>
              <a:ext uri="{FF2B5EF4-FFF2-40B4-BE49-F238E27FC236}">
                <a16:creationId xmlns:a16="http://schemas.microsoft.com/office/drawing/2014/main" id="{FBAEB2CE-1760-0D59-F922-834C864EB74D}"/>
              </a:ext>
            </a:extLst>
          </p:cNvPr>
          <p:cNvPicPr>
            <a:picLocks noChangeAspect="1"/>
          </p:cNvPicPr>
          <p:nvPr/>
        </p:nvPicPr>
        <p:blipFill>
          <a:blip r:embed="rId3"/>
          <a:stretch>
            <a:fillRect/>
          </a:stretch>
        </p:blipFill>
        <p:spPr>
          <a:xfrm>
            <a:off x="6167828" y="572715"/>
            <a:ext cx="2268506" cy="1701380"/>
          </a:xfrm>
          <a:prstGeom prst="rect">
            <a:avLst/>
          </a:prstGeom>
        </p:spPr>
      </p:pic>
      <p:sp>
        <p:nvSpPr>
          <p:cNvPr id="8" name="Titre 1">
            <a:extLst>
              <a:ext uri="{FF2B5EF4-FFF2-40B4-BE49-F238E27FC236}">
                <a16:creationId xmlns:a16="http://schemas.microsoft.com/office/drawing/2014/main" id="{7A389751-C777-D298-D134-F3BC8D50CEFC}"/>
              </a:ext>
            </a:extLst>
          </p:cNvPr>
          <p:cNvSpPr>
            <a:spLocks noGrp="1"/>
          </p:cNvSpPr>
          <p:nvPr>
            <p:ph type="title"/>
          </p:nvPr>
        </p:nvSpPr>
        <p:spPr>
          <a:xfrm>
            <a:off x="454284" y="1115838"/>
            <a:ext cx="4427628" cy="457199"/>
          </a:xfrm>
        </p:spPr>
        <p:txBody>
          <a:bodyPr>
            <a:normAutofit fontScale="90000"/>
          </a:bodyPr>
          <a:lstStyle/>
          <a:p>
            <a:r>
              <a:rPr lang="fr-FR" sz="3200" dirty="0"/>
              <a:t>Étude du point de fusion</a:t>
            </a:r>
          </a:p>
        </p:txBody>
      </p:sp>
      <p:pic>
        <p:nvPicPr>
          <p:cNvPr id="10" name="Image 9">
            <a:extLst>
              <a:ext uri="{FF2B5EF4-FFF2-40B4-BE49-F238E27FC236}">
                <a16:creationId xmlns:a16="http://schemas.microsoft.com/office/drawing/2014/main" id="{26EF3F28-5ED7-66C0-764A-15ACD8545B7F}"/>
              </a:ext>
            </a:extLst>
          </p:cNvPr>
          <p:cNvPicPr>
            <a:picLocks noChangeAspect="1"/>
          </p:cNvPicPr>
          <p:nvPr/>
        </p:nvPicPr>
        <p:blipFill>
          <a:blip r:embed="rId4"/>
          <a:stretch>
            <a:fillRect/>
          </a:stretch>
        </p:blipFill>
        <p:spPr>
          <a:xfrm>
            <a:off x="1021738" y="2648744"/>
            <a:ext cx="6876789" cy="3855170"/>
          </a:xfrm>
          <a:prstGeom prst="rect">
            <a:avLst/>
          </a:prstGeom>
        </p:spPr>
      </p:pic>
      <p:cxnSp>
        <p:nvCxnSpPr>
          <p:cNvPr id="12" name="Connecteur droit 11">
            <a:extLst>
              <a:ext uri="{FF2B5EF4-FFF2-40B4-BE49-F238E27FC236}">
                <a16:creationId xmlns:a16="http://schemas.microsoft.com/office/drawing/2014/main" id="{7407B543-9436-D196-BDD3-84EC474A9D6D}"/>
              </a:ext>
            </a:extLst>
          </p:cNvPr>
          <p:cNvCxnSpPr>
            <a:cxnSpLocks/>
          </p:cNvCxnSpPr>
          <p:nvPr/>
        </p:nvCxnSpPr>
        <p:spPr>
          <a:xfrm>
            <a:off x="5538298" y="2648744"/>
            <a:ext cx="0" cy="3825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C84FB69-EEBF-F07A-40BC-A90321224B99}"/>
              </a:ext>
            </a:extLst>
          </p:cNvPr>
          <p:cNvSpPr/>
          <p:nvPr/>
        </p:nvSpPr>
        <p:spPr>
          <a:xfrm>
            <a:off x="6234075" y="5044050"/>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Solide</a:t>
            </a:r>
          </a:p>
        </p:txBody>
      </p:sp>
      <p:cxnSp>
        <p:nvCxnSpPr>
          <p:cNvPr id="16" name="Connecteur droit 15">
            <a:extLst>
              <a:ext uri="{FF2B5EF4-FFF2-40B4-BE49-F238E27FC236}">
                <a16:creationId xmlns:a16="http://schemas.microsoft.com/office/drawing/2014/main" id="{C7FAF036-E0EF-E74B-E545-1980F9391B9A}"/>
              </a:ext>
            </a:extLst>
          </p:cNvPr>
          <p:cNvCxnSpPr>
            <a:cxnSpLocks/>
          </p:cNvCxnSpPr>
          <p:nvPr/>
        </p:nvCxnSpPr>
        <p:spPr>
          <a:xfrm>
            <a:off x="2668098" y="2663710"/>
            <a:ext cx="0" cy="3825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344188-98CA-B035-66A4-1EAA7BFFD65C}"/>
              </a:ext>
            </a:extLst>
          </p:cNvPr>
          <p:cNvSpPr/>
          <p:nvPr/>
        </p:nvSpPr>
        <p:spPr>
          <a:xfrm>
            <a:off x="1351531" y="3295169"/>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liquide</a:t>
            </a:r>
          </a:p>
        </p:txBody>
      </p:sp>
      <p:sp>
        <p:nvSpPr>
          <p:cNvPr id="18" name="Rectangle 17">
            <a:extLst>
              <a:ext uri="{FF2B5EF4-FFF2-40B4-BE49-F238E27FC236}">
                <a16:creationId xmlns:a16="http://schemas.microsoft.com/office/drawing/2014/main" id="{2DAA5949-135A-435A-8597-CCD1035D6333}"/>
              </a:ext>
            </a:extLst>
          </p:cNvPr>
          <p:cNvSpPr/>
          <p:nvPr/>
        </p:nvSpPr>
        <p:spPr>
          <a:xfrm>
            <a:off x="3285178" y="3214314"/>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Solide + liquide</a:t>
            </a:r>
          </a:p>
        </p:txBody>
      </p:sp>
      <p:cxnSp>
        <p:nvCxnSpPr>
          <p:cNvPr id="19" name="Connecteur droit 18">
            <a:extLst>
              <a:ext uri="{FF2B5EF4-FFF2-40B4-BE49-F238E27FC236}">
                <a16:creationId xmlns:a16="http://schemas.microsoft.com/office/drawing/2014/main" id="{EEB019AC-CBA7-D8C8-3BBF-7AAD5FDA8E87}"/>
              </a:ext>
            </a:extLst>
          </p:cNvPr>
          <p:cNvCxnSpPr>
            <a:cxnSpLocks/>
          </p:cNvCxnSpPr>
          <p:nvPr/>
        </p:nvCxnSpPr>
        <p:spPr>
          <a:xfrm>
            <a:off x="1186432" y="4119688"/>
            <a:ext cx="1481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96252614-5F97-C67C-1827-12BE588545CE}"/>
              </a:ext>
            </a:extLst>
          </p:cNvPr>
          <p:cNvCxnSpPr>
            <a:cxnSpLocks/>
          </p:cNvCxnSpPr>
          <p:nvPr/>
        </p:nvCxnSpPr>
        <p:spPr>
          <a:xfrm>
            <a:off x="1186432" y="4983288"/>
            <a:ext cx="43518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B60B434F-24F0-3DC8-1DA1-7C4DFB9BDAFC}"/>
              </a:ext>
            </a:extLst>
          </p:cNvPr>
          <p:cNvCxnSpPr>
            <a:cxnSpLocks/>
          </p:cNvCxnSpPr>
          <p:nvPr/>
        </p:nvCxnSpPr>
        <p:spPr>
          <a:xfrm>
            <a:off x="1616115" y="4119688"/>
            <a:ext cx="0" cy="86360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03FD1C7A-353A-0325-F191-04F2CD68496C}"/>
                  </a:ext>
                </a:extLst>
              </p:cNvPr>
              <p:cNvSpPr/>
              <p:nvPr/>
            </p:nvSpPr>
            <p:spPr>
              <a:xfrm>
                <a:off x="1211747" y="4377552"/>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fr-FR" i="1" dirty="0" smtClean="0">
                          <a:solidFill>
                            <a:srgbClr val="FF0000"/>
                          </a:solidFill>
                          <a:latin typeface="Cambria Math" panose="02040503050406030204" pitchFamily="18" charset="0"/>
                        </a:rPr>
                        <m:t>Δ</m:t>
                      </m:r>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𝑇</m:t>
                          </m:r>
                        </m:e>
                        <m:sub>
                          <m:r>
                            <a:rPr lang="fr-FR" b="0" i="1" dirty="0" smtClean="0">
                              <a:solidFill>
                                <a:srgbClr val="FF0000"/>
                              </a:solidFill>
                              <a:latin typeface="Cambria Math" panose="02040503050406030204" pitchFamily="18" charset="0"/>
                            </a:rPr>
                            <m:t>𝑓</m:t>
                          </m:r>
                        </m:sub>
                      </m:sSub>
                      <m:r>
                        <a:rPr lang="fr-FR">
                          <a:solidFill>
                            <a:srgbClr val="FF0000"/>
                          </a:solidFill>
                          <a:ea typeface="Cambria Math" panose="02040503050406030204" pitchFamily="18" charset="0"/>
                        </a:rPr>
                        <m:t>=</m:t>
                      </m:r>
                      <m:r>
                        <a:rPr lang="fr-FR" b="0" i="0" smtClean="0">
                          <a:solidFill>
                            <a:srgbClr val="FF0000"/>
                          </a:solidFill>
                          <a:latin typeface="Cambria Math" panose="02040503050406030204" pitchFamily="18" charset="0"/>
                          <a:ea typeface="Cambria Math" panose="02040503050406030204" pitchFamily="18" charset="0"/>
                        </a:rPr>
                        <m:t>13</m:t>
                      </m:r>
                      <m:r>
                        <m:rPr>
                          <m:sty m:val="p"/>
                        </m:rPr>
                        <a:rPr lang="fr-FR" b="0" i="0" smtClean="0">
                          <a:solidFill>
                            <a:srgbClr val="FF0000"/>
                          </a:solidFill>
                          <a:latin typeface="Cambria Math" panose="02040503050406030204" pitchFamily="18" charset="0"/>
                          <a:ea typeface="Cambria Math" panose="02040503050406030204" pitchFamily="18" charset="0"/>
                        </a:rPr>
                        <m:t>K</m:t>
                      </m:r>
                    </m:oMath>
                  </m:oMathPara>
                </a14:m>
                <a:endParaRPr lang="fr-FR" dirty="0">
                  <a:solidFill>
                    <a:srgbClr val="FF0000"/>
                  </a:solidFill>
                </a:endParaRPr>
              </a:p>
            </p:txBody>
          </p:sp>
        </mc:Choice>
        <mc:Fallback>
          <p:sp>
            <p:nvSpPr>
              <p:cNvPr id="3" name="Rectangle 2">
                <a:extLst>
                  <a:ext uri="{FF2B5EF4-FFF2-40B4-BE49-F238E27FC236}">
                    <a16:creationId xmlns:a16="http://schemas.microsoft.com/office/drawing/2014/main" id="{03FD1C7A-353A-0325-F191-04F2CD68496C}"/>
                  </a:ext>
                </a:extLst>
              </p:cNvPr>
              <p:cNvSpPr>
                <a:spLocks noRot="1" noChangeAspect="1" noMove="1" noResize="1" noEditPoints="1" noAdjustHandles="1" noChangeArrowheads="1" noChangeShapeType="1" noTextEdit="1"/>
              </p:cNvSpPr>
              <p:nvPr/>
            </p:nvSpPr>
            <p:spPr>
              <a:xfrm>
                <a:off x="1211747" y="4377552"/>
                <a:ext cx="1939841" cy="367620"/>
              </a:xfrm>
              <a:prstGeom prst="rect">
                <a:avLst/>
              </a:prstGeom>
              <a:blipFill>
                <a:blip r:embed="rId5"/>
                <a:stretch>
                  <a:fillRect b="-15000"/>
                </a:stretch>
              </a:blipFill>
              <a:ln>
                <a:noFill/>
              </a:ln>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A67F694B-5838-8AA2-5891-463425C5D8C3}"/>
                  </a:ext>
                </a:extLst>
              </p:cNvPr>
              <p:cNvSpPr/>
              <p:nvPr/>
            </p:nvSpPr>
            <p:spPr>
              <a:xfrm>
                <a:off x="5845936" y="3204823"/>
                <a:ext cx="1939841" cy="36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b="0"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𝑇</m:t>
                          </m:r>
                        </m:e>
                        <m:sub>
                          <m:r>
                            <a:rPr lang="fr-FR" b="0" i="1" dirty="0" smtClean="0">
                              <a:solidFill>
                                <a:srgbClr val="FF0000"/>
                              </a:solidFill>
                              <a:latin typeface="Cambria Math" panose="02040503050406030204" pitchFamily="18" charset="0"/>
                            </a:rPr>
                            <m:t>𝑓</m:t>
                          </m:r>
                        </m:sub>
                      </m:sSub>
                      <m:r>
                        <a:rPr lang="fr-FR">
                          <a:solidFill>
                            <a:srgbClr val="FF0000"/>
                          </a:solidFill>
                          <a:ea typeface="Cambria Math" panose="02040503050406030204" pitchFamily="18" charset="0"/>
                        </a:rPr>
                        <m:t>=</m:t>
                      </m:r>
                      <m:r>
                        <a:rPr lang="fr-FR" b="0" i="0" smtClean="0">
                          <a:solidFill>
                            <a:srgbClr val="FF0000"/>
                          </a:solidFill>
                          <a:latin typeface="Cambria Math" panose="02040503050406030204" pitchFamily="18" charset="0"/>
                          <a:ea typeface="Cambria Math" panose="02040503050406030204" pitchFamily="18" charset="0"/>
                        </a:rPr>
                        <m:t>13</m:t>
                      </m:r>
                      <m:r>
                        <m:rPr>
                          <m:sty m:val="p"/>
                        </m:rPr>
                        <a:rPr lang="fr-FR" b="0" i="0" smtClean="0">
                          <a:solidFill>
                            <a:srgbClr val="FF0000"/>
                          </a:solidFill>
                          <a:latin typeface="Cambria Math" panose="02040503050406030204" pitchFamily="18" charset="0"/>
                          <a:ea typeface="Cambria Math" panose="02040503050406030204" pitchFamily="18" charset="0"/>
                        </a:rPr>
                        <m:t>K</m:t>
                      </m:r>
                    </m:oMath>
                  </m:oMathPara>
                </a14:m>
                <a:endParaRPr lang="fr-FR" dirty="0">
                  <a:solidFill>
                    <a:srgbClr val="FF0000"/>
                  </a:solidFill>
                </a:endParaRPr>
              </a:p>
            </p:txBody>
          </p:sp>
        </mc:Choice>
        <mc:Fallback>
          <p:sp>
            <p:nvSpPr>
              <p:cNvPr id="4" name="Rectangle 3">
                <a:extLst>
                  <a:ext uri="{FF2B5EF4-FFF2-40B4-BE49-F238E27FC236}">
                    <a16:creationId xmlns:a16="http://schemas.microsoft.com/office/drawing/2014/main" id="{A67F694B-5838-8AA2-5891-463425C5D8C3}"/>
                  </a:ext>
                </a:extLst>
              </p:cNvPr>
              <p:cNvSpPr>
                <a:spLocks noRot="1" noChangeAspect="1" noMove="1" noResize="1" noEditPoints="1" noAdjustHandles="1" noChangeArrowheads="1" noChangeShapeType="1" noTextEdit="1"/>
              </p:cNvSpPr>
              <p:nvPr/>
            </p:nvSpPr>
            <p:spPr>
              <a:xfrm>
                <a:off x="5845936" y="3204823"/>
                <a:ext cx="1939841" cy="367620"/>
              </a:xfrm>
              <a:prstGeom prst="rect">
                <a:avLst/>
              </a:prstGeom>
              <a:blipFill>
                <a:blip r:embed="rId6"/>
                <a:stretch>
                  <a:fillRect b="-15000"/>
                </a:stretch>
              </a:blipFill>
              <a:ln>
                <a:noFill/>
              </a:ln>
            </p:spPr>
            <p:txBody>
              <a:bodyPr/>
              <a:lstStyle/>
              <a:p>
                <a:r>
                  <a:rPr lang="fr-FR">
                    <a:noFill/>
                  </a:rPr>
                  <a:t> </a:t>
                </a:r>
              </a:p>
            </p:txBody>
          </p:sp>
        </mc:Fallback>
      </mc:AlternateContent>
      <p:sp>
        <p:nvSpPr>
          <p:cNvPr id="6" name="Rectangle 5">
            <a:extLst>
              <a:ext uri="{FF2B5EF4-FFF2-40B4-BE49-F238E27FC236}">
                <a16:creationId xmlns:a16="http://schemas.microsoft.com/office/drawing/2014/main" id="{41AB1431-6AB1-B91F-924C-8625E42652B0}"/>
              </a:ext>
            </a:extLst>
          </p:cNvPr>
          <p:cNvSpPr/>
          <p:nvPr/>
        </p:nvSpPr>
        <p:spPr>
          <a:xfrm>
            <a:off x="3125299" y="5381645"/>
            <a:ext cx="1185334" cy="3217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9" name="Rectangle 8">
            <a:extLst>
              <a:ext uri="{FF2B5EF4-FFF2-40B4-BE49-F238E27FC236}">
                <a16:creationId xmlns:a16="http://schemas.microsoft.com/office/drawing/2014/main" id="{A4E2C966-FB53-D44A-D553-ED22AF31D91C}"/>
              </a:ext>
            </a:extLst>
          </p:cNvPr>
          <p:cNvSpPr/>
          <p:nvPr/>
        </p:nvSpPr>
        <p:spPr>
          <a:xfrm>
            <a:off x="2333194" y="5462510"/>
            <a:ext cx="3310974" cy="7420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bg1"/>
                </a:solidFill>
              </a:rPr>
              <a:t>	paraffine </a:t>
            </a:r>
            <a:r>
              <a:rPr lang="fr-FR" sz="1800" b="0" i="0" dirty="0">
                <a:solidFill>
                  <a:schemeClr val="bg1"/>
                </a:solidFill>
                <a:effectLst/>
                <a:latin typeface="Helvetica Neue"/>
              </a:rPr>
              <a:t>C21H27NO3</a:t>
            </a:r>
            <a:r>
              <a:rPr lang="fr-FR" sz="1800" dirty="0">
                <a:solidFill>
                  <a:schemeClr val="bg1"/>
                </a:solidFill>
              </a:rPr>
              <a:t>	</a:t>
            </a:r>
          </a:p>
        </p:txBody>
      </p:sp>
      <p:sp>
        <p:nvSpPr>
          <p:cNvPr id="11" name="Rectangle 10">
            <a:extLst>
              <a:ext uri="{FF2B5EF4-FFF2-40B4-BE49-F238E27FC236}">
                <a16:creationId xmlns:a16="http://schemas.microsoft.com/office/drawing/2014/main" id="{083C1289-3994-EA5D-4404-CA31CE476071}"/>
              </a:ext>
            </a:extLst>
          </p:cNvPr>
          <p:cNvSpPr/>
          <p:nvPr/>
        </p:nvSpPr>
        <p:spPr>
          <a:xfrm>
            <a:off x="788020" y="2505332"/>
            <a:ext cx="6997753" cy="36992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3688487"/>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EE269-54AD-2C40-8638-7DFB035ECC6A}"/>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C8B77AA7-D1AB-38CA-22FF-00B45A62EA37}"/>
              </a:ext>
            </a:extLst>
          </p:cNvPr>
          <p:cNvSpPr/>
          <p:nvPr/>
        </p:nvSpPr>
        <p:spPr>
          <a:xfrm>
            <a:off x="4961153" y="2287156"/>
            <a:ext cx="2564740" cy="341965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87889DC3-92A8-4512-7A2B-1AC5A06AD374}"/>
              </a:ext>
            </a:extLst>
          </p:cNvPr>
          <p:cNvSpPr/>
          <p:nvPr/>
        </p:nvSpPr>
        <p:spPr>
          <a:xfrm>
            <a:off x="996932" y="2287156"/>
            <a:ext cx="3236181" cy="34196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4">
            <a:extLst>
              <a:ext uri="{FF2B5EF4-FFF2-40B4-BE49-F238E27FC236}">
                <a16:creationId xmlns:a16="http://schemas.microsoft.com/office/drawing/2014/main" id="{F9A051FD-3FD1-0C85-775D-08A1936CCCC3}"/>
              </a:ext>
            </a:extLst>
          </p:cNvPr>
          <p:cNvSpPr>
            <a:spLocks noGrp="1"/>
          </p:cNvSpPr>
          <p:nvPr>
            <p:ph type="body" sz="quarter" idx="13"/>
          </p:nvPr>
        </p:nvSpPr>
        <p:spPr/>
        <p:txBody>
          <a:bodyPr>
            <a:normAutofit lnSpcReduction="10000"/>
          </a:bodyPr>
          <a:lstStyle/>
          <a:p>
            <a:r>
              <a:rPr lang="fr-FR" dirty="0"/>
              <a:t>Caractérisation de la paraffine </a:t>
            </a:r>
          </a:p>
          <a:p>
            <a:endParaRPr lang="fr-FR" dirty="0"/>
          </a:p>
        </p:txBody>
      </p:sp>
      <p:sp>
        <p:nvSpPr>
          <p:cNvPr id="8" name="Titre 1">
            <a:extLst>
              <a:ext uri="{FF2B5EF4-FFF2-40B4-BE49-F238E27FC236}">
                <a16:creationId xmlns:a16="http://schemas.microsoft.com/office/drawing/2014/main" id="{212B8029-F3CC-EFE5-57BB-4D8CDBEAAF04}"/>
              </a:ext>
            </a:extLst>
          </p:cNvPr>
          <p:cNvSpPr>
            <a:spLocks noGrp="1"/>
          </p:cNvSpPr>
          <p:nvPr>
            <p:ph type="title"/>
          </p:nvPr>
        </p:nvSpPr>
        <p:spPr>
          <a:xfrm>
            <a:off x="2358186" y="922591"/>
            <a:ext cx="4427628" cy="457199"/>
          </a:xfrm>
        </p:spPr>
        <p:txBody>
          <a:bodyPr>
            <a:normAutofit fontScale="90000"/>
          </a:bodyPr>
          <a:lstStyle/>
          <a:p>
            <a:r>
              <a:rPr lang="fr-FR" sz="3200" dirty="0"/>
              <a:t>Étude de la conductivité thermique </a:t>
            </a:r>
          </a:p>
        </p:txBody>
      </p:sp>
      <p:pic>
        <p:nvPicPr>
          <p:cNvPr id="14" name="Image 13">
            <a:extLst>
              <a:ext uri="{FF2B5EF4-FFF2-40B4-BE49-F238E27FC236}">
                <a16:creationId xmlns:a16="http://schemas.microsoft.com/office/drawing/2014/main" id="{8118810F-285C-80D5-F884-C6227692BEF9}"/>
              </a:ext>
            </a:extLst>
          </p:cNvPr>
          <p:cNvPicPr>
            <a:picLocks noChangeAspect="1"/>
          </p:cNvPicPr>
          <p:nvPr/>
        </p:nvPicPr>
        <p:blipFill>
          <a:blip r:embed="rId3"/>
          <a:srcRect l="9632" r="19393"/>
          <a:stretch/>
        </p:blipFill>
        <p:spPr>
          <a:xfrm>
            <a:off x="1152939" y="2441050"/>
            <a:ext cx="3236181" cy="3419653"/>
          </a:xfrm>
          <a:prstGeom prst="rect">
            <a:avLst/>
          </a:prstGeom>
        </p:spPr>
      </p:pic>
      <p:pic>
        <p:nvPicPr>
          <p:cNvPr id="20" name="Image 19">
            <a:extLst>
              <a:ext uri="{FF2B5EF4-FFF2-40B4-BE49-F238E27FC236}">
                <a16:creationId xmlns:a16="http://schemas.microsoft.com/office/drawing/2014/main" id="{4D785299-1B8A-D9FD-2E0A-1F386BB5A29B}"/>
              </a:ext>
            </a:extLst>
          </p:cNvPr>
          <p:cNvPicPr>
            <a:picLocks noChangeAspect="1"/>
          </p:cNvPicPr>
          <p:nvPr/>
        </p:nvPicPr>
        <p:blipFill>
          <a:blip r:embed="rId4"/>
          <a:stretch>
            <a:fillRect/>
          </a:stretch>
        </p:blipFill>
        <p:spPr>
          <a:xfrm rot="5400000">
            <a:off x="4689703" y="2868507"/>
            <a:ext cx="3419651" cy="2564738"/>
          </a:xfrm>
          <a:prstGeom prst="rect">
            <a:avLst/>
          </a:prstGeom>
        </p:spPr>
      </p:pic>
      <p:sp>
        <p:nvSpPr>
          <p:cNvPr id="21" name="Rectangle 20">
            <a:extLst>
              <a:ext uri="{FF2B5EF4-FFF2-40B4-BE49-F238E27FC236}">
                <a16:creationId xmlns:a16="http://schemas.microsoft.com/office/drawing/2014/main" id="{3852B8EE-1E87-E729-A767-2E4783D2D5AA}"/>
              </a:ext>
            </a:extLst>
          </p:cNvPr>
          <p:cNvSpPr/>
          <p:nvPr/>
        </p:nvSpPr>
        <p:spPr>
          <a:xfrm>
            <a:off x="5907821" y="4150877"/>
            <a:ext cx="877993" cy="103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D7D316AB-E003-77EC-FE66-01F663945ECF}"/>
              </a:ext>
            </a:extLst>
          </p:cNvPr>
          <p:cNvPicPr>
            <a:picLocks noChangeAspect="1"/>
          </p:cNvPicPr>
          <p:nvPr/>
        </p:nvPicPr>
        <p:blipFill>
          <a:blip r:embed="rId5"/>
          <a:stretch>
            <a:fillRect/>
          </a:stretch>
        </p:blipFill>
        <p:spPr>
          <a:xfrm>
            <a:off x="5907821" y="2817228"/>
            <a:ext cx="2976456" cy="348718"/>
          </a:xfrm>
          <a:prstGeom prst="rect">
            <a:avLst/>
          </a:prstGeom>
        </p:spPr>
      </p:pic>
      <p:cxnSp>
        <p:nvCxnSpPr>
          <p:cNvPr id="28" name="Connecteur droit 27">
            <a:extLst>
              <a:ext uri="{FF2B5EF4-FFF2-40B4-BE49-F238E27FC236}">
                <a16:creationId xmlns:a16="http://schemas.microsoft.com/office/drawing/2014/main" id="{E6F245B7-D5B4-6AD4-70D3-862755156C06}"/>
              </a:ext>
            </a:extLst>
          </p:cNvPr>
          <p:cNvCxnSpPr>
            <a:cxnSpLocks/>
            <a:stCxn id="21" idx="1"/>
          </p:cNvCxnSpPr>
          <p:nvPr/>
        </p:nvCxnSpPr>
        <p:spPr>
          <a:xfrm flipV="1">
            <a:off x="5907821" y="3165946"/>
            <a:ext cx="0" cy="103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BE500E25-76BA-E00C-1116-EB013EEDC190}"/>
              </a:ext>
            </a:extLst>
          </p:cNvPr>
          <p:cNvCxnSpPr>
            <a:cxnSpLocks/>
          </p:cNvCxnSpPr>
          <p:nvPr/>
        </p:nvCxnSpPr>
        <p:spPr>
          <a:xfrm flipV="1">
            <a:off x="6785814" y="3165946"/>
            <a:ext cx="2098463" cy="984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5D7B6DC-73EE-6A8E-CC94-C773A730D3A5}"/>
              </a:ext>
            </a:extLst>
          </p:cNvPr>
          <p:cNvSpPr/>
          <p:nvPr/>
        </p:nvSpPr>
        <p:spPr>
          <a:xfrm>
            <a:off x="5906754" y="2817228"/>
            <a:ext cx="2976454" cy="3487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98467601"/>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15421</TotalTime>
  <Words>341</Words>
  <Application>Microsoft Office PowerPoint</Application>
  <PresentationFormat>Affichage à l'écran (4:3)</PresentationFormat>
  <Paragraphs>87</Paragraphs>
  <Slides>21</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21</vt:i4>
      </vt:variant>
    </vt:vector>
  </HeadingPairs>
  <TitlesOfParts>
    <vt:vector size="28" baseType="lpstr">
      <vt:lpstr>Arial</vt:lpstr>
      <vt:lpstr>Calibri</vt:lpstr>
      <vt:lpstr>Calisto MT</vt:lpstr>
      <vt:lpstr>Cambria Math</vt:lpstr>
      <vt:lpstr>Helvetica Neue</vt:lpstr>
      <vt:lpstr>Wingdings 2</vt:lpstr>
      <vt:lpstr>Ardoise</vt:lpstr>
      <vt:lpstr>Incorporation des matériaux à changement de phase dans l’isolation thermique d’un bâtiment</vt:lpstr>
      <vt:lpstr>Introduction – Contexte </vt:lpstr>
      <vt:lpstr>Problématique :  Comment améliorer le confort thermique d’un bâtiment grâce aux matériaux à changement de phase ?</vt:lpstr>
      <vt:lpstr>Les Objectifs </vt:lpstr>
      <vt:lpstr>Plan d’étude</vt:lpstr>
      <vt:lpstr>Les MCP dans tous leurs états </vt:lpstr>
      <vt:lpstr>Choix du MCP</vt:lpstr>
      <vt:lpstr>Étude du point de fusion</vt:lpstr>
      <vt:lpstr>Étude de la conductivité thermique </vt:lpstr>
      <vt:lpstr>Mise en équation</vt:lpstr>
      <vt:lpstr>Modèle numérique</vt:lpstr>
      <vt:lpstr>Discrétisation de l’expression</vt:lpstr>
      <vt:lpstr>Résolution enthalpique  </vt:lpstr>
      <vt:lpstr>Modélisation par changement de </vt:lpstr>
      <vt:lpstr>Etude expérimentale</vt:lpstr>
      <vt:lpstr>Mesure de la conductivité thermique </vt:lpstr>
      <vt:lpstr>Présentation PowerPoint</vt:lpstr>
      <vt:lpstr>Maquette d’une pièce</vt:lpstr>
      <vt:lpstr>Réalisation de la maquette </vt:lpstr>
      <vt:lpstr>Exploitation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Axel Viellepeau</dc:creator>
  <cp:lastModifiedBy>Axel Viellepeau</cp:lastModifiedBy>
  <cp:revision>11</cp:revision>
  <dcterms:created xsi:type="dcterms:W3CDTF">2024-12-17T16:55:39Z</dcterms:created>
  <dcterms:modified xsi:type="dcterms:W3CDTF">2025-03-31T13:19:45Z</dcterms:modified>
</cp:coreProperties>
</file>